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7" r:id="rId6"/>
    <p:sldId id="258" r:id="rId7"/>
    <p:sldId id="275" r:id="rId8"/>
    <p:sldId id="282" r:id="rId9"/>
    <p:sldId id="260" r:id="rId10"/>
    <p:sldId id="276" r:id="rId11"/>
    <p:sldId id="261" r:id="rId12"/>
    <p:sldId id="277" r:id="rId13"/>
    <p:sldId id="280" r:id="rId14"/>
    <p:sldId id="279" r:id="rId15"/>
    <p:sldId id="278" r:id="rId16"/>
    <p:sldId id="271" r:id="rId17"/>
    <p:sldId id="281" r:id="rId18"/>
    <p:sldId id="263"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00"/>
    <a:srgbClr val="FF5D04"/>
    <a:srgbClr val="FFA508"/>
    <a:srgbClr val="099FDA"/>
    <a:srgbClr val="022179"/>
    <a:srgbClr val="939598"/>
    <a:srgbClr val="005D32"/>
    <a:srgbClr val="2B2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502AE-2F77-4299-B7D8-DC0DD45A12AA}" v="2" dt="2023-01-17T18:54:15.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26"/>
    <p:restoredTop sz="96165"/>
  </p:normalViewPr>
  <p:slideViewPr>
    <p:cSldViewPr snapToGrid="0">
      <p:cViewPr varScale="1">
        <p:scale>
          <a:sx n="109" d="100"/>
          <a:sy n="109" d="100"/>
        </p:scale>
        <p:origin x="85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A92D1-4919-A947-BB4F-0EDACF0BF3AF}"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B17B9-1356-4741-9359-C59C2FE694AA}" type="slidenum">
              <a:rPr lang="en-US" smtClean="0"/>
              <a:t>‹#›</a:t>
            </a:fld>
            <a:endParaRPr lang="en-US"/>
          </a:p>
        </p:txBody>
      </p:sp>
    </p:spTree>
    <p:extLst>
      <p:ext uri="{BB962C8B-B14F-4D97-AF65-F5344CB8AC3E}">
        <p14:creationId xmlns:p14="http://schemas.microsoft.com/office/powerpoint/2010/main" val="419883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B17B9-1356-4741-9359-C59C2FE694AA}" type="slidenum">
              <a:rPr lang="en-US" smtClean="0"/>
              <a:t>1</a:t>
            </a:fld>
            <a:endParaRPr lang="en-US"/>
          </a:p>
        </p:txBody>
      </p:sp>
    </p:spTree>
    <p:extLst>
      <p:ext uri="{BB962C8B-B14F-4D97-AF65-F5344CB8AC3E}">
        <p14:creationId xmlns:p14="http://schemas.microsoft.com/office/powerpoint/2010/main" val="403768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https://youtu.be/rqMtpk754ns</a:t>
            </a:r>
          </a:p>
        </p:txBody>
      </p:sp>
      <p:sp>
        <p:nvSpPr>
          <p:cNvPr id="4" name="Slide Number Placeholder 3"/>
          <p:cNvSpPr>
            <a:spLocks noGrp="1"/>
          </p:cNvSpPr>
          <p:nvPr>
            <p:ph type="sldNum" sz="quarter" idx="5"/>
          </p:nvPr>
        </p:nvSpPr>
        <p:spPr/>
        <p:txBody>
          <a:bodyPr/>
          <a:lstStyle/>
          <a:p>
            <a:fld id="{2C8B17B9-1356-4741-9359-C59C2FE694AA}" type="slidenum">
              <a:rPr lang="en-US" smtClean="0"/>
              <a:t>7</a:t>
            </a:fld>
            <a:endParaRPr lang="en-US"/>
          </a:p>
        </p:txBody>
      </p:sp>
    </p:spTree>
    <p:extLst>
      <p:ext uri="{BB962C8B-B14F-4D97-AF65-F5344CB8AC3E}">
        <p14:creationId xmlns:p14="http://schemas.microsoft.com/office/powerpoint/2010/main" val="288581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https://youtu.be/hEj9mngRlc4</a:t>
            </a:r>
          </a:p>
        </p:txBody>
      </p:sp>
      <p:sp>
        <p:nvSpPr>
          <p:cNvPr id="4" name="Slide Number Placeholder 3"/>
          <p:cNvSpPr>
            <a:spLocks noGrp="1"/>
          </p:cNvSpPr>
          <p:nvPr>
            <p:ph type="sldNum" sz="quarter" idx="5"/>
          </p:nvPr>
        </p:nvSpPr>
        <p:spPr/>
        <p:txBody>
          <a:bodyPr/>
          <a:lstStyle/>
          <a:p>
            <a:fld id="{2C8B17B9-1356-4741-9359-C59C2FE694AA}" type="slidenum">
              <a:rPr lang="en-US" smtClean="0"/>
              <a:t>13</a:t>
            </a:fld>
            <a:endParaRPr lang="en-US"/>
          </a:p>
        </p:txBody>
      </p:sp>
    </p:spTree>
    <p:extLst>
      <p:ext uri="{BB962C8B-B14F-4D97-AF65-F5344CB8AC3E}">
        <p14:creationId xmlns:p14="http://schemas.microsoft.com/office/powerpoint/2010/main" val="118636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B17B9-1356-4741-9359-C59C2FE694AA}" type="slidenum">
              <a:rPr lang="en-US" smtClean="0"/>
              <a:t>14</a:t>
            </a:fld>
            <a:endParaRPr lang="en-US"/>
          </a:p>
        </p:txBody>
      </p:sp>
    </p:spTree>
    <p:extLst>
      <p:ext uri="{BB962C8B-B14F-4D97-AF65-F5344CB8AC3E}">
        <p14:creationId xmlns:p14="http://schemas.microsoft.com/office/powerpoint/2010/main" val="12633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18EE-9728-BEAA-5507-3302CB1FB4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9960D-3ED8-C1E5-1959-2B2009BF1D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054AEB-0F40-8E41-5A7C-EEF0715EFE9F}"/>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7949004-CB10-3655-19B8-A027ED42E5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A3878D-902E-6228-EC8F-9005F8EBDDEF}"/>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5778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CFDB-B278-AE08-8C5E-73390042FF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85FDB-12F4-234C-00A8-2B902CF8F93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932A-9AEF-EBB2-BD30-E11895F2D04D}"/>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25E08386-1FFF-19DF-C409-24F8BF74A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971B4-2BA9-0361-DE6C-66F91A486EF5}"/>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57653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B016E-52C2-B856-6EF0-F7FD0598B1C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1625BA-E4B6-A103-4104-F1C99A76166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DD47-110A-1B77-A787-BB00EA6BDBBB}"/>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C16A4CD-9D41-D590-44A6-37C701B2B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885C6-ED93-B574-E903-C93FD40EF9C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43748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9F2-420E-8889-121A-ADB55A4381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4D74C9-0AC8-335A-72F0-484E556C966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4FF2F-CC9E-7871-D2A2-7C07274ABB69}"/>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D5A916E5-6298-7D11-C723-70298D9683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22D56F-C270-F630-F796-4D82B4255420}"/>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2357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1DD3-1898-A154-BA0A-BC06282423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9E43F-A9C7-6352-2AB0-1786030CDB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47681-7879-6F9C-624F-CA117695AF8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3E5ED3C0-3602-3EA5-9720-DA268DB6E5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170DA-68A6-94C0-AF13-36661DFA4AC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3376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B80A-7E03-1DD6-FAB6-049D0C3ED6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008E41-8FCA-6092-4B56-BE239F1F9E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BB8775-3694-845C-D960-82A13672CB1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53245-693B-AAF9-F340-7BE9B00771D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7A9E13B1-5998-26D6-2726-6519E932C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7B7095-8103-9C09-A2C1-9CD6E126AED8}"/>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70598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D807-52CF-DD87-B5D4-859BCFBCAD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C6F6633-32F1-CBF5-E36B-9D0B858883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E9900-E564-8798-6189-991ECDADDD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6F045-80A6-8C42-064F-5C7CD41F50B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F3C2FA-D8EA-638E-40A0-D15114C593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1AF091-DF98-53B7-5B0B-469E6CD66CA1}"/>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8" name="Footer Placeholder 7">
            <a:extLst>
              <a:ext uri="{FF2B5EF4-FFF2-40B4-BE49-F238E27FC236}">
                <a16:creationId xmlns:a16="http://schemas.microsoft.com/office/drawing/2014/main" id="{66EF0278-B85C-E2C3-195A-2E05BA21A5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7BEC5D-783B-1EB3-DD19-E1E650A08B2E}"/>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12692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CDE8-0C12-2B70-2552-F43AE47B42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AEEDDD7-2C12-77C4-8877-FA0C2B1AAB7C}"/>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4" name="Footer Placeholder 3">
            <a:extLst>
              <a:ext uri="{FF2B5EF4-FFF2-40B4-BE49-F238E27FC236}">
                <a16:creationId xmlns:a16="http://schemas.microsoft.com/office/drawing/2014/main" id="{4B99A4AD-C428-378D-89EC-D612E5441B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FE8A67-85F4-69EF-1319-1D3A0F08F62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63539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B4AC6-74EB-DAF8-6E01-5D3E412B69A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3" name="Footer Placeholder 2">
            <a:extLst>
              <a:ext uri="{FF2B5EF4-FFF2-40B4-BE49-F238E27FC236}">
                <a16:creationId xmlns:a16="http://schemas.microsoft.com/office/drawing/2014/main" id="{28E083C1-B923-21F1-50AA-FBC9AD2C39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46C3BE-002C-5B05-1D95-F5A71522F48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623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1C99-CFC7-AAE0-CC46-4B3852D533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4E6D0-2500-E497-61A2-BA4CB617C9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5F0B47-094F-772B-DCC6-15F65CE6F5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C1478-10D0-F19C-5089-0A734ADB9AE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A77B780F-4375-03F7-2F78-5674EFF330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DF3D55-7298-3635-C111-F8BDEE1BB0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84714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D97B-E9E9-83B8-A2AD-94FFA8A32C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CDA61-614E-D304-C521-B5B98DCBB6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BA061D-E8A0-CCB1-7845-67F9747A5A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8CEE8-251B-945A-B6E9-5873B44E7D52}"/>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B04D36EC-9422-541F-20C8-8D4805422B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069232-9871-6073-5AFB-F906BB1652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02242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F43EEB-8276-5492-F10A-E6BFE4D46303}"/>
              </a:ext>
            </a:extLst>
          </p:cNvPr>
          <p:cNvSpPr/>
          <p:nvPr userDrawn="1"/>
        </p:nvSpPr>
        <p:spPr>
          <a:xfrm>
            <a:off x="233679" y="6342379"/>
            <a:ext cx="3098243" cy="353051"/>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r>
              <a:rPr lang="en-US" sz="1200" dirty="0" err="1">
                <a:solidFill>
                  <a:schemeClr val="bg1"/>
                </a:solidFill>
                <a:latin typeface="Poppins"/>
              </a:rPr>
              <a:t>achieve.lausd.net</a:t>
            </a:r>
            <a:r>
              <a:rPr lang="en-US" sz="1200" dirty="0">
                <a:solidFill>
                  <a:schemeClr val="bg1"/>
                </a:solidFill>
                <a:latin typeface="Poppins"/>
              </a:rPr>
              <a:t>/human-relations</a:t>
            </a:r>
            <a:endParaRPr lang="id-ID" sz="1200" dirty="0">
              <a:solidFill>
                <a:schemeClr val="bg1"/>
              </a:solidFill>
            </a:endParaRPr>
          </a:p>
        </p:txBody>
      </p:sp>
      <p:cxnSp>
        <p:nvCxnSpPr>
          <p:cNvPr id="8" name="Straight Connector 7">
            <a:extLst>
              <a:ext uri="{FF2B5EF4-FFF2-40B4-BE49-F238E27FC236}">
                <a16:creationId xmlns:a16="http://schemas.microsoft.com/office/drawing/2014/main" id="{14AA86BD-7B76-8860-085B-54E0AB4E288B}"/>
              </a:ext>
            </a:extLst>
          </p:cNvPr>
          <p:cNvCxnSpPr>
            <a:cxnSpLocks/>
          </p:cNvCxnSpPr>
          <p:nvPr userDrawn="1"/>
        </p:nvCxnSpPr>
        <p:spPr>
          <a:xfrm>
            <a:off x="233680" y="6255068"/>
            <a:ext cx="1177878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70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3.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video" Target="https://www.youtube.com/embed/hEj9mngRlc4?feature=oembed" TargetMode="External"/><Relationship Id="rId6" Type="http://schemas.openxmlformats.org/officeDocument/2006/relationships/image" Target="../media/image5.png"/><Relationship Id="rId5"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image" Target="../media/image7.png"/><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slideLayout" Target="../slideLayouts/slideLayout2.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2.png"/><Relationship Id="rId10" Type="http://schemas.openxmlformats.org/officeDocument/2006/relationships/image" Target="../media/image44.svg"/><Relationship Id="rId19" Type="http://schemas.openxmlformats.org/officeDocument/2006/relationships/image" Target="../media/image53.pn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 Id="rId22" Type="http://schemas.openxmlformats.org/officeDocument/2006/relationships/image" Target="../media/image56.sv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rqMtpk754ns?feature=oembed" TargetMode="Externa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392D2B-37AA-30A3-63F7-9F40C7EB2CF3}"/>
              </a:ext>
            </a:extLst>
          </p:cNvPr>
          <p:cNvSpPr/>
          <p:nvPr/>
        </p:nvSpPr>
        <p:spPr>
          <a:xfrm>
            <a:off x="0" y="0"/>
            <a:ext cx="12192000" cy="6263636"/>
          </a:xfrm>
          <a:prstGeom prst="rect">
            <a:avLst/>
          </a:prstGeom>
          <a:gradFill>
            <a:gsLst>
              <a:gs pos="0">
                <a:srgbClr val="099FDA"/>
              </a:gs>
              <a:gs pos="100000">
                <a:srgbClr val="FFA50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7" name="Picture 6">
            <a:extLst>
              <a:ext uri="{FF2B5EF4-FFF2-40B4-BE49-F238E27FC236}">
                <a16:creationId xmlns:a16="http://schemas.microsoft.com/office/drawing/2014/main" id="{8471408B-1C07-E9BB-47B0-8D5AB0BE3509}"/>
              </a:ext>
            </a:extLst>
          </p:cNvPr>
          <p:cNvPicPr>
            <a:picLocks noChangeAspect="1"/>
          </p:cNvPicPr>
          <p:nvPr/>
        </p:nvPicPr>
        <p:blipFill>
          <a:blip r:embed="rId3">
            <a:alphaModFix amt="40000"/>
          </a:blip>
          <a:stretch>
            <a:fillRect/>
          </a:stretch>
        </p:blipFill>
        <p:spPr>
          <a:xfrm>
            <a:off x="0" y="167636"/>
            <a:ext cx="12192000" cy="6096000"/>
          </a:xfrm>
          <a:prstGeom prst="rect">
            <a:avLst/>
          </a:prstGeom>
        </p:spPr>
      </p:pic>
      <p:sp>
        <p:nvSpPr>
          <p:cNvPr id="9" name="TextBox 4">
            <a:extLst>
              <a:ext uri="{FF2B5EF4-FFF2-40B4-BE49-F238E27FC236}">
                <a16:creationId xmlns:a16="http://schemas.microsoft.com/office/drawing/2014/main" id="{D4CFFCEB-FB3E-6B5C-53E2-AC30486C4EAB}"/>
              </a:ext>
            </a:extLst>
          </p:cNvPr>
          <p:cNvSpPr txBox="1"/>
          <p:nvPr/>
        </p:nvSpPr>
        <p:spPr>
          <a:xfrm>
            <a:off x="1456267" y="1531874"/>
            <a:ext cx="10167905" cy="654025"/>
          </a:xfrm>
          <a:prstGeom prst="rect">
            <a:avLst/>
          </a:prstGeom>
        </p:spPr>
        <p:txBody>
          <a:bodyPr wrap="square" lIns="0" tIns="0" rIns="0" bIns="0" rtlCol="0" anchor="t">
            <a:spAutoFit/>
          </a:bodyPr>
          <a:lstStyle/>
          <a:p>
            <a:pPr algn="ctr">
              <a:lnSpc>
                <a:spcPts val="5184"/>
              </a:lnSpc>
            </a:pPr>
            <a:r>
              <a:rPr lang="en-US" sz="4000" dirty="0">
                <a:solidFill>
                  <a:schemeClr val="bg1"/>
                </a:solidFill>
                <a:latin typeface="Poppins"/>
              </a:rPr>
              <a:t>TO GET INVOLVED IN YOUR COMMUNITY</a:t>
            </a:r>
          </a:p>
        </p:txBody>
      </p:sp>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4"/>
          <a:srcRect/>
          <a:stretch/>
        </p:blipFill>
        <p:spPr>
          <a:xfrm>
            <a:off x="4637800" y="2409727"/>
            <a:ext cx="2916399" cy="2916399"/>
          </a:xfrm>
          <a:prstGeom prst="rect">
            <a:avLst/>
          </a:prstGeom>
          <a:effectLst>
            <a:glow rad="150533">
              <a:schemeClr val="bg1">
                <a:alpha val="40000"/>
              </a:schemeClr>
            </a:glow>
          </a:effectLst>
        </p:spPr>
      </p:pic>
      <p:pic>
        <p:nvPicPr>
          <p:cNvPr id="2" name="Picture 1">
            <a:extLst>
              <a:ext uri="{FF2B5EF4-FFF2-40B4-BE49-F238E27FC236}">
                <a16:creationId xmlns:a16="http://schemas.microsoft.com/office/drawing/2014/main" id="{8D5D8EB0-3413-8924-5146-4C6435DFD1F0}"/>
              </a:ext>
            </a:extLst>
          </p:cNvPr>
          <p:cNvPicPr>
            <a:picLocks noChangeAspect="1"/>
          </p:cNvPicPr>
          <p:nvPr/>
        </p:nvPicPr>
        <p:blipFill>
          <a:blip r:embed="rId5"/>
          <a:stretch>
            <a:fillRect/>
          </a:stretch>
        </p:blipFill>
        <p:spPr>
          <a:xfrm>
            <a:off x="3644900" y="529709"/>
            <a:ext cx="4902200" cy="673100"/>
          </a:xfrm>
          <a:prstGeom prst="rect">
            <a:avLst/>
          </a:prstGeom>
        </p:spPr>
      </p:pic>
      <p:pic>
        <p:nvPicPr>
          <p:cNvPr id="8" name="Picture 7">
            <a:extLst>
              <a:ext uri="{FF2B5EF4-FFF2-40B4-BE49-F238E27FC236}">
                <a16:creationId xmlns:a16="http://schemas.microsoft.com/office/drawing/2014/main" id="{99D5A487-4F20-8F1A-5AD3-208906EEADCA}"/>
              </a:ext>
            </a:extLst>
          </p:cNvPr>
          <p:cNvPicPr>
            <a:picLocks noChangeAspect="1"/>
          </p:cNvPicPr>
          <p:nvPr/>
        </p:nvPicPr>
        <p:blipFill rotWithShape="1">
          <a:blip r:embed="rId6">
            <a:alphaModFix amt="41000"/>
          </a:blip>
          <a:srcRect t="1" b="45453"/>
          <a:stretch/>
        </p:blipFill>
        <p:spPr>
          <a:xfrm>
            <a:off x="4277741" y="4858459"/>
            <a:ext cx="3297491" cy="1442652"/>
          </a:xfrm>
          <a:prstGeom prst="rect">
            <a:avLst/>
          </a:prstGeom>
        </p:spPr>
      </p:pic>
    </p:spTree>
    <p:extLst>
      <p:ext uri="{BB962C8B-B14F-4D97-AF65-F5344CB8AC3E}">
        <p14:creationId xmlns:p14="http://schemas.microsoft.com/office/powerpoint/2010/main" val="29525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896087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99FDA"/>
                </a:solidFill>
                <a:latin typeface="Poppins" pitchFamily="2" charset="77"/>
                <a:cs typeface="Poppins" pitchFamily="2" charset="77"/>
              </a:rPr>
              <a:t>JOIN A CLUB AT YOUR SCHOOL</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3" name="TextBox 2">
            <a:extLst>
              <a:ext uri="{FF2B5EF4-FFF2-40B4-BE49-F238E27FC236}">
                <a16:creationId xmlns:a16="http://schemas.microsoft.com/office/drawing/2014/main" id="{7604EEB8-B688-A26B-7A76-FA264BA1FEE7}"/>
              </a:ext>
            </a:extLst>
          </p:cNvPr>
          <p:cNvSpPr txBox="1"/>
          <p:nvPr/>
        </p:nvSpPr>
        <p:spPr>
          <a:xfrm>
            <a:off x="538479" y="1675848"/>
            <a:ext cx="11499965" cy="4367221"/>
          </a:xfrm>
          <a:prstGeom prst="rect">
            <a:avLst/>
          </a:prstGeom>
          <a:noFill/>
        </p:spPr>
        <p:txBody>
          <a:bodyPr wrap="square" rtlCol="0">
            <a:spAutoFit/>
          </a:bodyPr>
          <a:lstStyle/>
          <a:p>
            <a:pPr>
              <a:lnSpc>
                <a:spcPts val="3712"/>
              </a:lnSpc>
            </a:pPr>
            <a:r>
              <a:rPr lang="en-US" sz="2800" dirty="0">
                <a:solidFill>
                  <a:srgbClr val="939598"/>
                </a:solidFill>
                <a:latin typeface="Poppins"/>
              </a:rPr>
              <a:t>When you make a choice to join a club at your school you can connect with your peers to work on creating change in your community. </a:t>
            </a:r>
          </a:p>
          <a:p>
            <a:pPr marL="842645" lvl="1" indent="-421005">
              <a:lnSpc>
                <a:spcPts val="3712"/>
              </a:lnSpc>
              <a:buFont typeface="Arial"/>
              <a:buChar char="•"/>
            </a:pPr>
            <a:r>
              <a:rPr lang="en-US" sz="2800" dirty="0">
                <a:solidFill>
                  <a:srgbClr val="939598"/>
                </a:solidFill>
                <a:latin typeface="Poppins"/>
              </a:rPr>
              <a:t>Many schools have a Student Together Organizing Peace (STOP) club, a Genders &amp; Sexualities Alliance (GSA) club, or a Social Justice Club.</a:t>
            </a:r>
            <a:endParaRPr lang="en-US" sz="2800" dirty="0">
              <a:solidFill>
                <a:srgbClr val="939598"/>
              </a:solidFill>
              <a:latin typeface="Poppins"/>
              <a:cs typeface="Poppins"/>
            </a:endParaRPr>
          </a:p>
          <a:p>
            <a:pPr marL="842645" lvl="1" indent="-421005">
              <a:lnSpc>
                <a:spcPts val="3712"/>
              </a:lnSpc>
              <a:buFont typeface="Arial"/>
              <a:buChar char="•"/>
            </a:pPr>
            <a:r>
              <a:rPr lang="en-US" sz="2800" dirty="0">
                <a:solidFill>
                  <a:srgbClr val="939598"/>
                </a:solidFill>
                <a:latin typeface="Poppins"/>
              </a:rPr>
              <a:t>This is an opportunity for you to find like-minded individuals to create change on issues you’re passionate about.</a:t>
            </a:r>
            <a:endParaRPr lang="en-US" sz="2800" dirty="0">
              <a:solidFill>
                <a:srgbClr val="939598"/>
              </a:solidFill>
              <a:latin typeface="Poppins"/>
              <a:cs typeface="Poppins"/>
            </a:endParaRPr>
          </a:p>
        </p:txBody>
      </p:sp>
      <p:pic>
        <p:nvPicPr>
          <p:cNvPr id="2" name="Picture 1">
            <a:extLst>
              <a:ext uri="{FF2B5EF4-FFF2-40B4-BE49-F238E27FC236}">
                <a16:creationId xmlns:a16="http://schemas.microsoft.com/office/drawing/2014/main" id="{0A26138E-F9E8-57EF-2DF6-371FD6FE807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9" name="Graphic 8">
            <a:extLst>
              <a:ext uri="{FF2B5EF4-FFF2-40B4-BE49-F238E27FC236}">
                <a16:creationId xmlns:a16="http://schemas.microsoft.com/office/drawing/2014/main" id="{F185C44D-B5F1-F05C-8476-D3394DAA12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903" y="709512"/>
            <a:ext cx="700644" cy="700644"/>
          </a:xfrm>
          <a:prstGeom prst="rect">
            <a:avLst/>
          </a:prstGeom>
        </p:spPr>
      </p:pic>
    </p:spTree>
    <p:extLst>
      <p:ext uri="{BB962C8B-B14F-4D97-AF65-F5344CB8AC3E}">
        <p14:creationId xmlns:p14="http://schemas.microsoft.com/office/powerpoint/2010/main" val="1160530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76E3FE-A94D-53A4-9222-F145FB150139}"/>
              </a:ext>
            </a:extLst>
          </p:cNvPr>
          <p:cNvSpPr/>
          <p:nvPr/>
        </p:nvSpPr>
        <p:spPr>
          <a:xfrm>
            <a:off x="3582" y="1953245"/>
            <a:ext cx="12188418" cy="1504950"/>
          </a:xfrm>
          <a:prstGeom prst="rect">
            <a:avLst/>
          </a:prstGeom>
          <a:gradFill flip="none" rotWithShape="1">
            <a:gsLst>
              <a:gs pos="1000">
                <a:schemeClr val="accent1">
                  <a:alpha val="92000"/>
                </a:schemeClr>
              </a:gs>
              <a:gs pos="100000">
                <a:srgbClr val="FF5D0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oboto Light"/>
              <a:cs typeface="Roboto Light"/>
            </a:endParaRPr>
          </a:p>
        </p:txBody>
      </p:sp>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2"/>
          <a:stretch>
            <a:fillRect/>
          </a:stretch>
        </p:blipFill>
        <p:spPr>
          <a:xfrm>
            <a:off x="8882743" y="209633"/>
            <a:ext cx="3155702" cy="433296"/>
          </a:xfrm>
          <a:prstGeom prst="rect">
            <a:avLst/>
          </a:prstGeom>
        </p:spPr>
      </p:pic>
      <p:sp>
        <p:nvSpPr>
          <p:cNvPr id="7" name="TextBox 2">
            <a:extLst>
              <a:ext uri="{FF2B5EF4-FFF2-40B4-BE49-F238E27FC236}">
                <a16:creationId xmlns:a16="http://schemas.microsoft.com/office/drawing/2014/main" id="{15591583-4050-1AFD-BF8B-90D5AF19F163}"/>
              </a:ext>
            </a:extLst>
          </p:cNvPr>
          <p:cNvSpPr txBox="1"/>
          <p:nvPr/>
        </p:nvSpPr>
        <p:spPr>
          <a:xfrm>
            <a:off x="876241" y="2042183"/>
            <a:ext cx="6818969" cy="1245213"/>
          </a:xfrm>
          <a:prstGeom prst="rect">
            <a:avLst/>
          </a:prstGeom>
        </p:spPr>
        <p:txBody>
          <a:bodyPr wrap="square" lIns="0" tIns="0" rIns="0" bIns="0" rtlCol="0" anchor="t">
            <a:spAutoFit/>
          </a:bodyPr>
          <a:lstStyle/>
          <a:p>
            <a:pPr>
              <a:lnSpc>
                <a:spcPts val="5040"/>
              </a:lnSpc>
            </a:pPr>
            <a:r>
              <a:rPr lang="en-US" sz="3200" dirty="0">
                <a:solidFill>
                  <a:schemeClr val="bg1"/>
                </a:solidFill>
                <a:latin typeface="Poppins"/>
              </a:rPr>
              <a:t>Have you ever made the choice to join a club at school? </a:t>
            </a:r>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1603588" y="914024"/>
            <a:ext cx="350081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764903" y="847920"/>
            <a:ext cx="723695" cy="668028"/>
            <a:chOff x="8418513" y="1203325"/>
            <a:chExt cx="185737" cy="171450"/>
          </a:xfrm>
          <a:solidFill>
            <a:srgbClr val="022179"/>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9" name="Picture 8">
            <a:extLst>
              <a:ext uri="{FF2B5EF4-FFF2-40B4-BE49-F238E27FC236}">
                <a16:creationId xmlns:a16="http://schemas.microsoft.com/office/drawing/2014/main" id="{7D84D4FB-1B4E-0525-AFF5-20642CB3438A}"/>
              </a:ext>
            </a:extLst>
          </p:cNvPr>
          <p:cNvPicPr>
            <a:picLocks noChangeAspect="1"/>
          </p:cNvPicPr>
          <p:nvPr/>
        </p:nvPicPr>
        <p:blipFill>
          <a:blip r:embed="rId4"/>
          <a:stretch>
            <a:fillRect/>
          </a:stretch>
        </p:blipFill>
        <p:spPr>
          <a:xfrm>
            <a:off x="7842829" y="1201600"/>
            <a:ext cx="3264753" cy="5047348"/>
          </a:xfrm>
          <a:prstGeom prst="rect">
            <a:avLst/>
          </a:prstGeom>
        </p:spPr>
      </p:pic>
      <p:sp>
        <p:nvSpPr>
          <p:cNvPr id="10" name="TextBox 2">
            <a:extLst>
              <a:ext uri="{FF2B5EF4-FFF2-40B4-BE49-F238E27FC236}">
                <a16:creationId xmlns:a16="http://schemas.microsoft.com/office/drawing/2014/main" id="{6A400496-4262-8A1A-A650-183D3E4C7E78}"/>
              </a:ext>
            </a:extLst>
          </p:cNvPr>
          <p:cNvSpPr txBox="1"/>
          <p:nvPr/>
        </p:nvSpPr>
        <p:spPr>
          <a:xfrm>
            <a:off x="876241" y="3609725"/>
            <a:ext cx="6818969" cy="604012"/>
          </a:xfrm>
          <a:prstGeom prst="rect">
            <a:avLst/>
          </a:prstGeom>
        </p:spPr>
        <p:txBody>
          <a:bodyPr wrap="square" lIns="0" tIns="0" rIns="0" bIns="0" rtlCol="0" anchor="t">
            <a:spAutoFit/>
          </a:bodyPr>
          <a:lstStyle/>
          <a:p>
            <a:pPr>
              <a:lnSpc>
                <a:spcPts val="5040"/>
              </a:lnSpc>
            </a:pPr>
            <a:r>
              <a:rPr lang="en-US" sz="3200" dirty="0">
                <a:solidFill>
                  <a:srgbClr val="939598"/>
                </a:solidFill>
                <a:latin typeface="Poppins"/>
              </a:rPr>
              <a:t>What was your experience like? </a:t>
            </a:r>
          </a:p>
        </p:txBody>
      </p:sp>
    </p:spTree>
    <p:extLst>
      <p:ext uri="{BB962C8B-B14F-4D97-AF65-F5344CB8AC3E}">
        <p14:creationId xmlns:p14="http://schemas.microsoft.com/office/powerpoint/2010/main" val="284216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8" y="832698"/>
            <a:ext cx="4755078"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MAKE A CHOICE!</a:t>
            </a:r>
          </a:p>
        </p:txBody>
      </p:sp>
      <p:sp>
        <p:nvSpPr>
          <p:cNvPr id="9" name="TextBox 2">
            <a:extLst>
              <a:ext uri="{FF2B5EF4-FFF2-40B4-BE49-F238E27FC236}">
                <a16:creationId xmlns:a16="http://schemas.microsoft.com/office/drawing/2014/main" id="{B3E17B60-00AF-F10E-BC0F-FE7F064BED9B}"/>
              </a:ext>
            </a:extLst>
          </p:cNvPr>
          <p:cNvSpPr txBox="1"/>
          <p:nvPr/>
        </p:nvSpPr>
        <p:spPr>
          <a:xfrm>
            <a:off x="764903" y="1705451"/>
            <a:ext cx="11256216" cy="4358244"/>
          </a:xfrm>
          <a:prstGeom prst="rect">
            <a:avLst/>
          </a:prstGeom>
        </p:spPr>
        <p:txBody>
          <a:bodyPr wrap="square" lIns="0" tIns="0" rIns="0" bIns="0" rtlCol="0" anchor="t">
            <a:spAutoFit/>
          </a:bodyPr>
          <a:lstStyle/>
          <a:p>
            <a:pPr>
              <a:lnSpc>
                <a:spcPts val="3142"/>
              </a:lnSpc>
            </a:pPr>
            <a:r>
              <a:rPr lang="en-US" sz="2200" dirty="0">
                <a:solidFill>
                  <a:srgbClr val="939598"/>
                </a:solidFill>
                <a:latin typeface="Poppins"/>
              </a:rPr>
              <a:t>Start a club at your school! Here are some tips to get started:</a:t>
            </a:r>
          </a:p>
          <a:p>
            <a:pPr marL="734695" lvl="1" indent="-367030">
              <a:lnSpc>
                <a:spcPts val="3142"/>
              </a:lnSpc>
              <a:buFont typeface="Arial"/>
              <a:buChar char="•"/>
            </a:pPr>
            <a:r>
              <a:rPr lang="en-US" sz="2200" dirty="0">
                <a:solidFill>
                  <a:srgbClr val="939598"/>
                </a:solidFill>
                <a:latin typeface="Poppins Bold"/>
              </a:rPr>
              <a:t>Talk to your school administrator: </a:t>
            </a:r>
            <a:r>
              <a:rPr lang="en-US" sz="2200" dirty="0">
                <a:solidFill>
                  <a:srgbClr val="939598"/>
                </a:solidFill>
                <a:latin typeface="Poppins"/>
              </a:rPr>
              <a:t>Your school administrator will help guide you through the process of starting a club. </a:t>
            </a:r>
            <a:endParaRPr lang="en-US" sz="2200" dirty="0">
              <a:solidFill>
                <a:srgbClr val="939598"/>
              </a:solidFill>
              <a:latin typeface="Poppins"/>
              <a:cs typeface="Poppins"/>
            </a:endParaRPr>
          </a:p>
          <a:p>
            <a:pPr marL="734695" lvl="1" indent="-367030">
              <a:lnSpc>
                <a:spcPts val="3142"/>
              </a:lnSpc>
              <a:buFont typeface="Arial"/>
              <a:buChar char="•"/>
            </a:pPr>
            <a:r>
              <a:rPr lang="en-US" sz="2200" dirty="0">
                <a:solidFill>
                  <a:srgbClr val="939598"/>
                </a:solidFill>
                <a:latin typeface="Poppins Bold"/>
              </a:rPr>
              <a:t>Find a sponsor:</a:t>
            </a:r>
            <a:r>
              <a:rPr lang="en-US" sz="2200" dirty="0">
                <a:solidFill>
                  <a:srgbClr val="939598"/>
                </a:solidFill>
                <a:latin typeface="Poppins"/>
              </a:rPr>
              <a:t> This can be a teacher who is willing to provide space and time for when you meet with your group.</a:t>
            </a:r>
            <a:endParaRPr lang="en-US" sz="2200" dirty="0">
              <a:solidFill>
                <a:srgbClr val="939598"/>
              </a:solidFill>
              <a:latin typeface="Poppins"/>
              <a:cs typeface="Poppins"/>
            </a:endParaRPr>
          </a:p>
          <a:p>
            <a:pPr marL="734695" lvl="1" indent="-367030">
              <a:lnSpc>
                <a:spcPts val="3142"/>
              </a:lnSpc>
              <a:buFont typeface="Arial"/>
              <a:buChar char="•"/>
            </a:pPr>
            <a:r>
              <a:rPr lang="en-US" sz="2200" dirty="0">
                <a:solidFill>
                  <a:srgbClr val="939598"/>
                </a:solidFill>
                <a:latin typeface="Poppins Bold"/>
              </a:rPr>
              <a:t>Create a team: </a:t>
            </a:r>
            <a:r>
              <a:rPr lang="en-US" sz="2200" dirty="0">
                <a:solidFill>
                  <a:srgbClr val="939598"/>
                </a:solidFill>
                <a:latin typeface="Poppins"/>
              </a:rPr>
              <a:t>Reach out to students who are interested in the same thing you’re passionate about. </a:t>
            </a:r>
            <a:endParaRPr lang="en-US" sz="2200" dirty="0">
              <a:solidFill>
                <a:srgbClr val="939598"/>
              </a:solidFill>
              <a:latin typeface="Poppins"/>
              <a:cs typeface="Poppins"/>
            </a:endParaRPr>
          </a:p>
          <a:p>
            <a:pPr marL="734695" lvl="1" indent="-367030">
              <a:lnSpc>
                <a:spcPts val="3142"/>
              </a:lnSpc>
              <a:buFont typeface="Arial"/>
              <a:buChar char="•"/>
            </a:pPr>
            <a:r>
              <a:rPr lang="en-US" sz="2200" dirty="0">
                <a:solidFill>
                  <a:srgbClr val="939598"/>
                </a:solidFill>
                <a:latin typeface="Poppins Bold"/>
              </a:rPr>
              <a:t>Schedule meetings: </a:t>
            </a:r>
            <a:r>
              <a:rPr lang="en-US" sz="2200" dirty="0">
                <a:solidFill>
                  <a:srgbClr val="939598"/>
                </a:solidFill>
                <a:latin typeface="Poppins Bold"/>
                <a:cs typeface="Poppins Bold"/>
              </a:rPr>
              <a:t>Organize </a:t>
            </a:r>
            <a:r>
              <a:rPr lang="en-US" sz="2200" dirty="0">
                <a:solidFill>
                  <a:srgbClr val="939598"/>
                </a:solidFill>
                <a:latin typeface="Poppins"/>
              </a:rPr>
              <a:t>meeting dates and times to brainstorm ideas and talk about activities to spread awareness on your chosen topic. </a:t>
            </a:r>
            <a:endParaRPr lang="en-US" sz="2200" dirty="0">
              <a:solidFill>
                <a:srgbClr val="939598"/>
              </a:solidFill>
              <a:latin typeface="Poppins"/>
              <a:cs typeface="Poppins"/>
            </a:endParaRPr>
          </a:p>
          <a:p>
            <a:pPr marL="734695" lvl="1" indent="-367030">
              <a:lnSpc>
                <a:spcPts val="3142"/>
              </a:lnSpc>
              <a:buFont typeface="Arial"/>
              <a:buChar char="•"/>
            </a:pPr>
            <a:r>
              <a:rPr lang="en-US" sz="2200" dirty="0">
                <a:solidFill>
                  <a:srgbClr val="939598"/>
                </a:solidFill>
                <a:latin typeface="Poppins Bold"/>
              </a:rPr>
              <a:t>Connect with other organizations for support: </a:t>
            </a:r>
            <a:r>
              <a:rPr lang="en-US" sz="2200" dirty="0">
                <a:solidFill>
                  <a:srgbClr val="939598"/>
                </a:solidFill>
                <a:latin typeface="Poppins"/>
              </a:rPr>
              <a:t>Find organizations in your local community to support your school club.</a:t>
            </a:r>
            <a:endParaRPr lang="en-US" sz="2200" dirty="0">
              <a:solidFill>
                <a:srgbClr val="939598"/>
              </a:solidFill>
              <a:latin typeface="Poppins"/>
              <a:cs typeface="Poppins"/>
            </a:endParaRP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7" name="Graphic 6">
            <a:extLst>
              <a:ext uri="{FF2B5EF4-FFF2-40B4-BE49-F238E27FC236}">
                <a16:creationId xmlns:a16="http://schemas.microsoft.com/office/drawing/2014/main" id="{CA9BA21F-C799-1C09-A4B1-7B6DCF5B81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4504" y="795133"/>
            <a:ext cx="705593" cy="705593"/>
          </a:xfrm>
          <a:prstGeom prst="rect">
            <a:avLst/>
          </a:prstGeom>
        </p:spPr>
      </p:pic>
    </p:spTree>
    <p:extLst>
      <p:ext uri="{BB962C8B-B14F-4D97-AF65-F5344CB8AC3E}">
        <p14:creationId xmlns:p14="http://schemas.microsoft.com/office/powerpoint/2010/main" val="2062655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4"/>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5AE8482C-FE34-0D7D-4629-66FB5DA5AF2F}"/>
              </a:ext>
            </a:extLst>
          </p:cNvPr>
          <p:cNvSpPr txBox="1">
            <a:spLocks/>
          </p:cNvSpPr>
          <p:nvPr/>
        </p:nvSpPr>
        <p:spPr>
          <a:xfrm>
            <a:off x="756804" y="1713204"/>
            <a:ext cx="3467843" cy="21344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WHY JOIN/START A CLUB?</a:t>
            </a:r>
          </a:p>
        </p:txBody>
      </p:sp>
      <p:pic>
        <p:nvPicPr>
          <p:cNvPr id="2" name="Picture 1" descr="Imac.png">
            <a:extLst>
              <a:ext uri="{FF2B5EF4-FFF2-40B4-BE49-F238E27FC236}">
                <a16:creationId xmlns:a16="http://schemas.microsoft.com/office/drawing/2014/main" id="{19F2AEA7-F72D-2A0B-D772-A2B5FA726DC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8951" y="424661"/>
            <a:ext cx="10632560" cy="637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4" descr="Badge Question Mark with solid fill">
            <a:extLst>
              <a:ext uri="{FF2B5EF4-FFF2-40B4-BE49-F238E27FC236}">
                <a16:creationId xmlns:a16="http://schemas.microsoft.com/office/drawing/2014/main" id="{C93CA56A-5D60-376A-E9D1-0BAAD35CFA38}"/>
              </a:ext>
            </a:extLst>
          </p:cNvPr>
          <p:cNvPicPr>
            <a:picLocks noGrp="1" noChangeAspect="1"/>
          </p:cNvPicPr>
          <p:nvPr>
            <p:ph idx="1"/>
          </p:nvPr>
        </p:nvPicPr>
        <p:blipFill>
          <a:blip r:embed="rId6">
            <a:extLst>
              <a:ext uri="{96DAC541-7B7A-43D3-8B79-37D633B846F1}">
                <asvg:svgBlip xmlns:asvg="http://schemas.microsoft.com/office/drawing/2016/SVG/main" r:embed="rId7"/>
              </a:ext>
            </a:extLst>
          </a:blip>
          <a:stretch>
            <a:fillRect/>
          </a:stretch>
        </p:blipFill>
        <p:spPr>
          <a:xfrm>
            <a:off x="743198" y="709512"/>
            <a:ext cx="914400" cy="914400"/>
          </a:xfrm>
        </p:spPr>
      </p:pic>
      <p:pic>
        <p:nvPicPr>
          <p:cNvPr id="6" name="Online Media 6" title="5 Reasons to Join a High School Club">
            <a:hlinkClick r:id="" action="ppaction://media"/>
            <a:extLst>
              <a:ext uri="{FF2B5EF4-FFF2-40B4-BE49-F238E27FC236}">
                <a16:creationId xmlns:a16="http://schemas.microsoft.com/office/drawing/2014/main" id="{F81EF882-BD45-34A6-FAFD-0E1F828480C5}"/>
              </a:ext>
            </a:extLst>
          </p:cNvPr>
          <p:cNvPicPr>
            <a:picLocks noRot="1" noChangeAspect="1"/>
          </p:cNvPicPr>
          <p:nvPr>
            <a:videoFile r:link="rId1"/>
          </p:nvPr>
        </p:nvPicPr>
        <p:blipFill rotWithShape="1">
          <a:blip r:embed="rId8"/>
          <a:srcRect t="11034" b="11037"/>
          <a:stretch/>
        </p:blipFill>
        <p:spPr>
          <a:xfrm>
            <a:off x="5450774" y="1584988"/>
            <a:ext cx="6090895" cy="3017520"/>
          </a:xfrm>
          <a:prstGeom prst="rect">
            <a:avLst/>
          </a:prstGeom>
        </p:spPr>
      </p:pic>
      <p:pic>
        <p:nvPicPr>
          <p:cNvPr id="7" name="Picture 6">
            <a:extLst>
              <a:ext uri="{FF2B5EF4-FFF2-40B4-BE49-F238E27FC236}">
                <a16:creationId xmlns:a16="http://schemas.microsoft.com/office/drawing/2014/main" id="{5BFFD27C-F46C-A4A6-5E4A-14EB2E1A40EF}"/>
              </a:ext>
            </a:extLst>
          </p:cNvPr>
          <p:cNvPicPr>
            <a:picLocks noChangeAspect="1"/>
          </p:cNvPicPr>
          <p:nvPr/>
        </p:nvPicPr>
        <p:blipFill>
          <a:blip r:embed="rId9"/>
          <a:srcRect/>
          <a:stretch/>
        </p:blipFill>
        <p:spPr>
          <a:xfrm>
            <a:off x="170881" y="5555052"/>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190782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CD6CA8-3898-35EC-42C7-D47C5AE73995}"/>
              </a:ext>
            </a:extLst>
          </p:cNvPr>
          <p:cNvPicPr>
            <a:picLocks noChangeAspect="1"/>
          </p:cNvPicPr>
          <p:nvPr/>
        </p:nvPicPr>
        <p:blipFill rotWithShape="1">
          <a:blip r:embed="rId3"/>
          <a:srcRect l="12727" r="-12727"/>
          <a:stretch/>
        </p:blipFill>
        <p:spPr>
          <a:xfrm>
            <a:off x="1121" y="0"/>
            <a:ext cx="9343196" cy="6228797"/>
          </a:xfrm>
          <a:prstGeom prst="rect">
            <a:avLst/>
          </a:prstGeom>
        </p:spPr>
      </p:pic>
      <p:sp>
        <p:nvSpPr>
          <p:cNvPr id="9" name="Rectangle 8">
            <a:extLst>
              <a:ext uri="{FF2B5EF4-FFF2-40B4-BE49-F238E27FC236}">
                <a16:creationId xmlns:a16="http://schemas.microsoft.com/office/drawing/2014/main" id="{7E29E960-73A7-3027-37F2-747D749214DF}"/>
              </a:ext>
            </a:extLst>
          </p:cNvPr>
          <p:cNvSpPr/>
          <p:nvPr/>
        </p:nvSpPr>
        <p:spPr>
          <a:xfrm>
            <a:off x="5961413" y="1"/>
            <a:ext cx="6230587" cy="6228796"/>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336AB23-0211-A3F7-463C-EA31B2A9D139}"/>
              </a:ext>
            </a:extLst>
          </p:cNvPr>
          <p:cNvPicPr>
            <a:picLocks noChangeAspect="1"/>
          </p:cNvPicPr>
          <p:nvPr/>
        </p:nvPicPr>
        <p:blipFill>
          <a:blip r:embed="rId4"/>
          <a:srcRect/>
          <a:stretch/>
        </p:blipFill>
        <p:spPr>
          <a:xfrm>
            <a:off x="8882743" y="209633"/>
            <a:ext cx="3155702" cy="433295"/>
          </a:xfrm>
          <a:prstGeom prst="rect">
            <a:avLst/>
          </a:prstGeom>
        </p:spPr>
      </p:pic>
      <p:sp>
        <p:nvSpPr>
          <p:cNvPr id="7" name="TextBox 2">
            <a:extLst>
              <a:ext uri="{FF2B5EF4-FFF2-40B4-BE49-F238E27FC236}">
                <a16:creationId xmlns:a16="http://schemas.microsoft.com/office/drawing/2014/main" id="{15591583-4050-1AFD-BF8B-90D5AF19F163}"/>
              </a:ext>
            </a:extLst>
          </p:cNvPr>
          <p:cNvSpPr txBox="1"/>
          <p:nvPr/>
        </p:nvSpPr>
        <p:spPr>
          <a:xfrm>
            <a:off x="6667440" y="2827778"/>
            <a:ext cx="4883291" cy="2527615"/>
          </a:xfrm>
          <a:prstGeom prst="rect">
            <a:avLst/>
          </a:prstGeom>
        </p:spPr>
        <p:txBody>
          <a:bodyPr wrap="square" lIns="0" tIns="0" rIns="0" bIns="0" rtlCol="0" anchor="t">
            <a:spAutoFit/>
          </a:bodyPr>
          <a:lstStyle/>
          <a:p>
            <a:pPr algn="ctr">
              <a:lnSpc>
                <a:spcPts val="5040"/>
              </a:lnSpc>
            </a:pPr>
            <a:r>
              <a:rPr lang="en-US" sz="3200" dirty="0">
                <a:solidFill>
                  <a:schemeClr val="bg1"/>
                </a:solidFill>
                <a:latin typeface="Poppins"/>
              </a:rPr>
              <a:t>What are other choices you can make to give back to your community?</a:t>
            </a:r>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7394787" y="1891888"/>
            <a:ext cx="350081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8629751" y="1085425"/>
            <a:ext cx="723695" cy="668028"/>
            <a:chOff x="8418513" y="1203325"/>
            <a:chExt cx="185737" cy="171450"/>
          </a:xfrm>
          <a:solidFill>
            <a:schemeClr val="bg1"/>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99278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4980709"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CHECK OUT</a:t>
            </a:r>
          </a:p>
        </p:txBody>
      </p:sp>
      <p:sp>
        <p:nvSpPr>
          <p:cNvPr id="2" name="TextBox 1">
            <a:extLst>
              <a:ext uri="{FF2B5EF4-FFF2-40B4-BE49-F238E27FC236}">
                <a16:creationId xmlns:a16="http://schemas.microsoft.com/office/drawing/2014/main" id="{FD29C2B9-62E1-10E1-2FCA-503007D40CB9}"/>
              </a:ext>
            </a:extLst>
          </p:cNvPr>
          <p:cNvSpPr txBox="1"/>
          <p:nvPr/>
        </p:nvSpPr>
        <p:spPr>
          <a:xfrm>
            <a:off x="1686298" y="1441350"/>
            <a:ext cx="7386452" cy="584775"/>
          </a:xfrm>
          <a:prstGeom prst="rect">
            <a:avLst/>
          </a:prstGeom>
          <a:noFill/>
        </p:spPr>
        <p:txBody>
          <a:bodyPr wrap="square" rtlCol="0">
            <a:spAutoFit/>
          </a:bodyPr>
          <a:lstStyle/>
          <a:p>
            <a:r>
              <a:rPr lang="en-US" sz="3200" dirty="0">
                <a:solidFill>
                  <a:srgbClr val="939598"/>
                </a:solidFill>
                <a:latin typeface="Poppins" pitchFamily="2" charset="77"/>
                <a:cs typeface="Poppins" pitchFamily="2" charset="77"/>
              </a:rPr>
              <a:t>What will you do for yourself today?</a:t>
            </a:r>
          </a:p>
        </p:txBody>
      </p:sp>
      <p:pic>
        <p:nvPicPr>
          <p:cNvPr id="7" name="Graphic 6" descr="Checkbox Checked with solid fill">
            <a:extLst>
              <a:ext uri="{FF2B5EF4-FFF2-40B4-BE49-F238E27FC236}">
                <a16:creationId xmlns:a16="http://schemas.microsoft.com/office/drawing/2014/main" id="{318DBBB7-B86C-D90F-50E6-96A6613B59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898" y="679824"/>
            <a:ext cx="914400" cy="914400"/>
          </a:xfrm>
          <a:prstGeom prst="rect">
            <a:avLst/>
          </a:prstGeom>
        </p:spPr>
      </p:pic>
      <p:pic>
        <p:nvPicPr>
          <p:cNvPr id="8" name="Picture 5">
            <a:extLst>
              <a:ext uri="{FF2B5EF4-FFF2-40B4-BE49-F238E27FC236}">
                <a16:creationId xmlns:a16="http://schemas.microsoft.com/office/drawing/2014/main" id="{C6F20840-3623-840D-7A6F-15436AC7AE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31849"/>
          <a:stretch>
            <a:fillRect/>
          </a:stretch>
        </p:blipFill>
        <p:spPr>
          <a:xfrm>
            <a:off x="725818" y="2242652"/>
            <a:ext cx="1752543" cy="1371595"/>
          </a:xfrm>
          <a:prstGeom prst="rect">
            <a:avLst/>
          </a:prstGeom>
        </p:spPr>
      </p:pic>
      <p:pic>
        <p:nvPicPr>
          <p:cNvPr id="9" name="Picture 6">
            <a:extLst>
              <a:ext uri="{FF2B5EF4-FFF2-40B4-BE49-F238E27FC236}">
                <a16:creationId xmlns:a16="http://schemas.microsoft.com/office/drawing/2014/main" id="{C59243D4-2A09-62C7-989A-06F494561E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31849"/>
          <a:stretch>
            <a:fillRect/>
          </a:stretch>
        </p:blipFill>
        <p:spPr>
          <a:xfrm>
            <a:off x="2952137" y="2242652"/>
            <a:ext cx="1752543" cy="1371595"/>
          </a:xfrm>
          <a:prstGeom prst="rect">
            <a:avLst/>
          </a:prstGeom>
        </p:spPr>
      </p:pic>
      <p:pic>
        <p:nvPicPr>
          <p:cNvPr id="10" name="Picture 7">
            <a:extLst>
              <a:ext uri="{FF2B5EF4-FFF2-40B4-BE49-F238E27FC236}">
                <a16:creationId xmlns:a16="http://schemas.microsoft.com/office/drawing/2014/main" id="{F63E8DF1-A94A-5292-1996-DE069764B6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30812"/>
          <a:stretch>
            <a:fillRect/>
          </a:stretch>
        </p:blipFill>
        <p:spPr>
          <a:xfrm>
            <a:off x="5178456" y="2242652"/>
            <a:ext cx="1922998" cy="1392472"/>
          </a:xfrm>
          <a:prstGeom prst="rect">
            <a:avLst/>
          </a:prstGeom>
        </p:spPr>
      </p:pic>
      <p:sp>
        <p:nvSpPr>
          <p:cNvPr id="17" name="TextBox 14">
            <a:extLst>
              <a:ext uri="{FF2B5EF4-FFF2-40B4-BE49-F238E27FC236}">
                <a16:creationId xmlns:a16="http://schemas.microsoft.com/office/drawing/2014/main" id="{3C4EEABB-7A04-1DAC-25AE-778307B4D6FA}"/>
              </a:ext>
            </a:extLst>
          </p:cNvPr>
          <p:cNvSpPr txBox="1"/>
          <p:nvPr/>
        </p:nvSpPr>
        <p:spPr>
          <a:xfrm>
            <a:off x="788056" y="2813095"/>
            <a:ext cx="1628067" cy="553998"/>
          </a:xfrm>
          <a:prstGeom prst="rect">
            <a:avLst/>
          </a:prstGeom>
        </p:spPr>
        <p:txBody>
          <a:bodyPr lIns="0" tIns="0" rIns="0" bIns="0" rtlCol="0" anchor="t">
            <a:spAutoFit/>
          </a:bodyPr>
          <a:lstStyle/>
          <a:p>
            <a:pPr algn="ctr"/>
            <a:r>
              <a:rPr lang="en-US" dirty="0">
                <a:solidFill>
                  <a:srgbClr val="FFFFFF"/>
                </a:solidFill>
                <a:latin typeface="Poppins"/>
              </a:rPr>
              <a:t>Drink More</a:t>
            </a:r>
          </a:p>
          <a:p>
            <a:pPr algn="ctr"/>
            <a:r>
              <a:rPr lang="en-US" dirty="0">
                <a:solidFill>
                  <a:srgbClr val="FFFFFF"/>
                </a:solidFill>
                <a:latin typeface="Poppins"/>
              </a:rPr>
              <a:t>Water</a:t>
            </a:r>
          </a:p>
        </p:txBody>
      </p:sp>
      <p:sp>
        <p:nvSpPr>
          <p:cNvPr id="21" name="TextBox 15">
            <a:extLst>
              <a:ext uri="{FF2B5EF4-FFF2-40B4-BE49-F238E27FC236}">
                <a16:creationId xmlns:a16="http://schemas.microsoft.com/office/drawing/2014/main" id="{70925317-4F1A-ACFB-ED22-5287E6584235}"/>
              </a:ext>
            </a:extLst>
          </p:cNvPr>
          <p:cNvSpPr txBox="1"/>
          <p:nvPr/>
        </p:nvSpPr>
        <p:spPr>
          <a:xfrm>
            <a:off x="3005193" y="2704537"/>
            <a:ext cx="1628067" cy="830997"/>
          </a:xfrm>
          <a:prstGeom prst="rect">
            <a:avLst/>
          </a:prstGeom>
        </p:spPr>
        <p:txBody>
          <a:bodyPr lIns="0" tIns="0" rIns="0" bIns="0" rtlCol="0" anchor="t">
            <a:spAutoFit/>
          </a:bodyPr>
          <a:lstStyle/>
          <a:p>
            <a:pPr algn="ctr"/>
            <a:r>
              <a:rPr lang="en-US" dirty="0">
                <a:solidFill>
                  <a:srgbClr val="FFFFFF"/>
                </a:solidFill>
                <a:latin typeface="Poppins"/>
              </a:rPr>
              <a:t>Take A</a:t>
            </a:r>
          </a:p>
          <a:p>
            <a:pPr algn="ctr"/>
            <a:r>
              <a:rPr lang="en-US" dirty="0">
                <a:solidFill>
                  <a:srgbClr val="FFFFFF"/>
                </a:solidFill>
                <a:latin typeface="Poppins"/>
              </a:rPr>
              <a:t>Relaxing</a:t>
            </a:r>
          </a:p>
          <a:p>
            <a:pPr algn="ctr"/>
            <a:r>
              <a:rPr lang="en-US" dirty="0">
                <a:solidFill>
                  <a:srgbClr val="FFFFFF"/>
                </a:solidFill>
                <a:latin typeface="Poppins"/>
              </a:rPr>
              <a:t>Bath</a:t>
            </a:r>
          </a:p>
        </p:txBody>
      </p:sp>
      <p:sp>
        <p:nvSpPr>
          <p:cNvPr id="22" name="TextBox 16">
            <a:extLst>
              <a:ext uri="{FF2B5EF4-FFF2-40B4-BE49-F238E27FC236}">
                <a16:creationId xmlns:a16="http://schemas.microsoft.com/office/drawing/2014/main" id="{E3B8172F-0F5E-F13A-C201-1AA22C9D4FDA}"/>
              </a:ext>
            </a:extLst>
          </p:cNvPr>
          <p:cNvSpPr txBox="1"/>
          <p:nvPr/>
        </p:nvSpPr>
        <p:spPr>
          <a:xfrm>
            <a:off x="5254669" y="2704537"/>
            <a:ext cx="1846785" cy="830997"/>
          </a:xfrm>
          <a:prstGeom prst="rect">
            <a:avLst/>
          </a:prstGeom>
        </p:spPr>
        <p:txBody>
          <a:bodyPr wrap="square" lIns="0" tIns="0" rIns="0" bIns="0" rtlCol="0" anchor="t">
            <a:spAutoFit/>
          </a:bodyPr>
          <a:lstStyle/>
          <a:p>
            <a:pPr algn="ctr"/>
            <a:r>
              <a:rPr lang="en-US" dirty="0">
                <a:solidFill>
                  <a:srgbClr val="FFFFFF"/>
                </a:solidFill>
                <a:latin typeface="Poppins"/>
              </a:rPr>
              <a:t>Set Goals</a:t>
            </a:r>
          </a:p>
          <a:p>
            <a:pPr algn="ctr"/>
            <a:r>
              <a:rPr lang="en-US" dirty="0">
                <a:solidFill>
                  <a:srgbClr val="FFFFFF"/>
                </a:solidFill>
                <a:latin typeface="Poppins"/>
              </a:rPr>
              <a:t>For The Next</a:t>
            </a:r>
          </a:p>
          <a:p>
            <a:pPr algn="ctr"/>
            <a:r>
              <a:rPr lang="en-US" dirty="0">
                <a:solidFill>
                  <a:srgbClr val="FFFFFF"/>
                </a:solidFill>
                <a:latin typeface="Poppins"/>
              </a:rPr>
              <a:t>Week</a:t>
            </a:r>
          </a:p>
        </p:txBody>
      </p:sp>
      <p:grpSp>
        <p:nvGrpSpPr>
          <p:cNvPr id="30" name="Group 29">
            <a:extLst>
              <a:ext uri="{FF2B5EF4-FFF2-40B4-BE49-F238E27FC236}">
                <a16:creationId xmlns:a16="http://schemas.microsoft.com/office/drawing/2014/main" id="{EBCC66C7-7644-57C7-8EF5-4C443FA12262}"/>
              </a:ext>
            </a:extLst>
          </p:cNvPr>
          <p:cNvGrpSpPr/>
          <p:nvPr/>
        </p:nvGrpSpPr>
        <p:grpSpPr>
          <a:xfrm>
            <a:off x="7614956" y="2247870"/>
            <a:ext cx="1752543" cy="1361157"/>
            <a:chOff x="2245850" y="3552965"/>
            <a:chExt cx="1752543" cy="1361157"/>
          </a:xfrm>
        </p:grpSpPr>
        <p:pic>
          <p:nvPicPr>
            <p:cNvPr id="11" name="Picture 8">
              <a:extLst>
                <a:ext uri="{FF2B5EF4-FFF2-40B4-BE49-F238E27FC236}">
                  <a16:creationId xmlns:a16="http://schemas.microsoft.com/office/drawing/2014/main" id="{9F3AAC1F-386A-E71C-83E3-476999084B3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32368"/>
            <a:stretch>
              <a:fillRect/>
            </a:stretch>
          </p:blipFill>
          <p:spPr>
            <a:xfrm>
              <a:off x="2245850" y="3552965"/>
              <a:ext cx="1752543" cy="1361157"/>
            </a:xfrm>
            <a:prstGeom prst="rect">
              <a:avLst/>
            </a:prstGeom>
          </p:spPr>
        </p:pic>
        <p:sp>
          <p:nvSpPr>
            <p:cNvPr id="23" name="TextBox 17">
              <a:extLst>
                <a:ext uri="{FF2B5EF4-FFF2-40B4-BE49-F238E27FC236}">
                  <a16:creationId xmlns:a16="http://schemas.microsoft.com/office/drawing/2014/main" id="{2EB92AC0-F789-D1E6-C6AE-F66E5C67F98F}"/>
                </a:ext>
              </a:extLst>
            </p:cNvPr>
            <p:cNvSpPr txBox="1"/>
            <p:nvPr/>
          </p:nvSpPr>
          <p:spPr>
            <a:xfrm>
              <a:off x="2308088" y="4231901"/>
              <a:ext cx="1628067" cy="553998"/>
            </a:xfrm>
            <a:prstGeom prst="rect">
              <a:avLst/>
            </a:prstGeom>
          </p:spPr>
          <p:txBody>
            <a:bodyPr lIns="0" tIns="0" rIns="0" bIns="0" rtlCol="0" anchor="t">
              <a:spAutoFit/>
            </a:bodyPr>
            <a:lstStyle/>
            <a:p>
              <a:pPr algn="ctr"/>
              <a:r>
                <a:rPr lang="en-US" dirty="0">
                  <a:solidFill>
                    <a:srgbClr val="FFFFFF"/>
                  </a:solidFill>
                  <a:latin typeface="Poppins"/>
                </a:rPr>
                <a:t>Try a New Hobby</a:t>
              </a:r>
            </a:p>
          </p:txBody>
        </p:sp>
      </p:grpSp>
      <p:grpSp>
        <p:nvGrpSpPr>
          <p:cNvPr id="31" name="Group 30">
            <a:extLst>
              <a:ext uri="{FF2B5EF4-FFF2-40B4-BE49-F238E27FC236}">
                <a16:creationId xmlns:a16="http://schemas.microsoft.com/office/drawing/2014/main" id="{42BB66EF-C3C3-B933-9D53-A133117D14C0}"/>
              </a:ext>
            </a:extLst>
          </p:cNvPr>
          <p:cNvGrpSpPr/>
          <p:nvPr/>
        </p:nvGrpSpPr>
        <p:grpSpPr>
          <a:xfrm>
            <a:off x="4052951" y="4051726"/>
            <a:ext cx="1752543" cy="1329842"/>
            <a:chOff x="4472169" y="3552965"/>
            <a:chExt cx="1752543" cy="1329842"/>
          </a:xfrm>
        </p:grpSpPr>
        <p:pic>
          <p:nvPicPr>
            <p:cNvPr id="12" name="Picture 9">
              <a:extLst>
                <a:ext uri="{FF2B5EF4-FFF2-40B4-BE49-F238E27FC236}">
                  <a16:creationId xmlns:a16="http://schemas.microsoft.com/office/drawing/2014/main" id="{7416361D-3ED1-D722-E2DE-2379EF0ECB5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33924"/>
            <a:stretch>
              <a:fillRect/>
            </a:stretch>
          </p:blipFill>
          <p:spPr>
            <a:xfrm>
              <a:off x="4472169" y="3552965"/>
              <a:ext cx="1752543" cy="1329842"/>
            </a:xfrm>
            <a:prstGeom prst="rect">
              <a:avLst/>
            </a:prstGeom>
          </p:spPr>
        </p:pic>
        <p:sp>
          <p:nvSpPr>
            <p:cNvPr id="24" name="TextBox 18">
              <a:extLst>
                <a:ext uri="{FF2B5EF4-FFF2-40B4-BE49-F238E27FC236}">
                  <a16:creationId xmlns:a16="http://schemas.microsoft.com/office/drawing/2014/main" id="{4654DEE8-F248-B355-5ACB-4B708860E543}"/>
                </a:ext>
              </a:extLst>
            </p:cNvPr>
            <p:cNvSpPr txBox="1"/>
            <p:nvPr/>
          </p:nvSpPr>
          <p:spPr>
            <a:xfrm>
              <a:off x="4525225" y="4009108"/>
              <a:ext cx="1628067" cy="830997"/>
            </a:xfrm>
            <a:prstGeom prst="rect">
              <a:avLst/>
            </a:prstGeom>
          </p:spPr>
          <p:txBody>
            <a:bodyPr lIns="0" tIns="0" rIns="0" bIns="0" rtlCol="0" anchor="t">
              <a:spAutoFit/>
            </a:bodyPr>
            <a:lstStyle/>
            <a:p>
              <a:pPr algn="ctr"/>
              <a:r>
                <a:rPr lang="en-US" dirty="0">
                  <a:solidFill>
                    <a:srgbClr val="FFFFFF"/>
                  </a:solidFill>
                  <a:latin typeface="Poppins"/>
                </a:rPr>
                <a:t>Find A New</a:t>
              </a:r>
            </a:p>
            <a:p>
              <a:pPr algn="ctr"/>
              <a:r>
                <a:rPr lang="en-US" dirty="0">
                  <a:solidFill>
                    <a:srgbClr val="FFFFFF"/>
                  </a:solidFill>
                  <a:latin typeface="Poppins"/>
                </a:rPr>
                <a:t>Podcast To</a:t>
              </a:r>
            </a:p>
            <a:p>
              <a:pPr algn="ctr"/>
              <a:r>
                <a:rPr lang="en-US" dirty="0">
                  <a:solidFill>
                    <a:srgbClr val="FFFFFF"/>
                  </a:solidFill>
                  <a:latin typeface="Poppins"/>
                </a:rPr>
                <a:t>Listen To</a:t>
              </a:r>
            </a:p>
          </p:txBody>
        </p:sp>
      </p:grpSp>
      <p:grpSp>
        <p:nvGrpSpPr>
          <p:cNvPr id="32" name="Group 31">
            <a:extLst>
              <a:ext uri="{FF2B5EF4-FFF2-40B4-BE49-F238E27FC236}">
                <a16:creationId xmlns:a16="http://schemas.microsoft.com/office/drawing/2014/main" id="{61FC8291-0EA8-45DD-6416-D5B88492501A}"/>
              </a:ext>
            </a:extLst>
          </p:cNvPr>
          <p:cNvGrpSpPr/>
          <p:nvPr/>
        </p:nvGrpSpPr>
        <p:grpSpPr>
          <a:xfrm>
            <a:off x="6466270" y="4051726"/>
            <a:ext cx="1780494" cy="1325667"/>
            <a:chOff x="6698488" y="3552965"/>
            <a:chExt cx="1780494" cy="1325667"/>
          </a:xfrm>
        </p:grpSpPr>
        <p:pic>
          <p:nvPicPr>
            <p:cNvPr id="13" name="Picture 10">
              <a:extLst>
                <a:ext uri="{FF2B5EF4-FFF2-40B4-BE49-F238E27FC236}">
                  <a16:creationId xmlns:a16="http://schemas.microsoft.com/office/drawing/2014/main" id="{ED090D93-6F73-909D-D4AB-0FE7EC2B9B1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b="35165"/>
            <a:stretch>
              <a:fillRect/>
            </a:stretch>
          </p:blipFill>
          <p:spPr>
            <a:xfrm>
              <a:off x="6698488" y="3552965"/>
              <a:ext cx="1780494" cy="1325667"/>
            </a:xfrm>
            <a:prstGeom prst="rect">
              <a:avLst/>
            </a:prstGeom>
          </p:spPr>
        </p:pic>
        <p:sp>
          <p:nvSpPr>
            <p:cNvPr id="25" name="TextBox 19">
              <a:extLst>
                <a:ext uri="{FF2B5EF4-FFF2-40B4-BE49-F238E27FC236}">
                  <a16:creationId xmlns:a16="http://schemas.microsoft.com/office/drawing/2014/main" id="{8F0CEEAC-D5F4-FC9A-C3AD-C896C51B850B}"/>
                </a:ext>
              </a:extLst>
            </p:cNvPr>
            <p:cNvSpPr txBox="1"/>
            <p:nvPr/>
          </p:nvSpPr>
          <p:spPr>
            <a:xfrm>
              <a:off x="6774701" y="4097312"/>
              <a:ext cx="1628067" cy="553998"/>
            </a:xfrm>
            <a:prstGeom prst="rect">
              <a:avLst/>
            </a:prstGeom>
          </p:spPr>
          <p:txBody>
            <a:bodyPr lIns="0" tIns="0" rIns="0" bIns="0" rtlCol="0" anchor="t">
              <a:spAutoFit/>
            </a:bodyPr>
            <a:lstStyle/>
            <a:p>
              <a:pPr algn="ctr"/>
              <a:r>
                <a:rPr lang="en-US" dirty="0">
                  <a:solidFill>
                    <a:srgbClr val="FFFFFF"/>
                  </a:solidFill>
                  <a:latin typeface="Poppins"/>
                </a:rPr>
                <a:t>Attempt Some Artwork</a:t>
              </a:r>
            </a:p>
          </p:txBody>
        </p:sp>
      </p:grpSp>
      <p:grpSp>
        <p:nvGrpSpPr>
          <p:cNvPr id="33" name="Group 32">
            <a:extLst>
              <a:ext uri="{FF2B5EF4-FFF2-40B4-BE49-F238E27FC236}">
                <a16:creationId xmlns:a16="http://schemas.microsoft.com/office/drawing/2014/main" id="{AC174493-9D01-C57C-1564-A654D7B08ED7}"/>
              </a:ext>
            </a:extLst>
          </p:cNvPr>
          <p:cNvGrpSpPr/>
          <p:nvPr/>
        </p:nvGrpSpPr>
        <p:grpSpPr>
          <a:xfrm>
            <a:off x="1852931" y="4051271"/>
            <a:ext cx="1725868" cy="1350719"/>
            <a:chOff x="2245850" y="5134646"/>
            <a:chExt cx="1725868" cy="1350719"/>
          </a:xfrm>
        </p:grpSpPr>
        <p:pic>
          <p:nvPicPr>
            <p:cNvPr id="14" name="Picture 11">
              <a:extLst>
                <a:ext uri="{FF2B5EF4-FFF2-40B4-BE49-F238E27FC236}">
                  <a16:creationId xmlns:a16="http://schemas.microsoft.com/office/drawing/2014/main" id="{4029C4A0-33DF-C030-1A1E-4B540CE060D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b="31849"/>
            <a:stretch>
              <a:fillRect/>
            </a:stretch>
          </p:blipFill>
          <p:spPr>
            <a:xfrm>
              <a:off x="2245850" y="5134646"/>
              <a:ext cx="1725868" cy="1350719"/>
            </a:xfrm>
            <a:prstGeom prst="rect">
              <a:avLst/>
            </a:prstGeom>
          </p:spPr>
        </p:pic>
        <p:sp>
          <p:nvSpPr>
            <p:cNvPr id="26" name="TextBox 20">
              <a:extLst>
                <a:ext uri="{FF2B5EF4-FFF2-40B4-BE49-F238E27FC236}">
                  <a16:creationId xmlns:a16="http://schemas.microsoft.com/office/drawing/2014/main" id="{C340F494-D88C-DD1F-3993-DF2F032C5157}"/>
                </a:ext>
              </a:extLst>
            </p:cNvPr>
            <p:cNvSpPr txBox="1"/>
            <p:nvPr/>
          </p:nvSpPr>
          <p:spPr>
            <a:xfrm>
              <a:off x="2308088" y="5815442"/>
              <a:ext cx="1628067" cy="553998"/>
            </a:xfrm>
            <a:prstGeom prst="rect">
              <a:avLst/>
            </a:prstGeom>
          </p:spPr>
          <p:txBody>
            <a:bodyPr lIns="0" tIns="0" rIns="0" bIns="0" rtlCol="0" anchor="t">
              <a:spAutoFit/>
            </a:bodyPr>
            <a:lstStyle/>
            <a:p>
              <a:pPr algn="ctr"/>
              <a:r>
                <a:rPr lang="en-US" dirty="0">
                  <a:solidFill>
                    <a:srgbClr val="FFFFFF"/>
                  </a:solidFill>
                  <a:latin typeface="Poppins"/>
                </a:rPr>
                <a:t>Get Some Sleep</a:t>
              </a:r>
            </a:p>
          </p:txBody>
        </p:sp>
      </p:grpSp>
      <p:grpSp>
        <p:nvGrpSpPr>
          <p:cNvPr id="34" name="Group 33">
            <a:extLst>
              <a:ext uri="{FF2B5EF4-FFF2-40B4-BE49-F238E27FC236}">
                <a16:creationId xmlns:a16="http://schemas.microsoft.com/office/drawing/2014/main" id="{E13DEF2E-CFE0-A350-5AE9-BB218397D147}"/>
              </a:ext>
            </a:extLst>
          </p:cNvPr>
          <p:cNvGrpSpPr/>
          <p:nvPr/>
        </p:nvGrpSpPr>
        <p:grpSpPr>
          <a:xfrm>
            <a:off x="8719256" y="4051271"/>
            <a:ext cx="1739206" cy="1361157"/>
            <a:chOff x="4469656" y="5134646"/>
            <a:chExt cx="1739206" cy="1361157"/>
          </a:xfrm>
        </p:grpSpPr>
        <p:pic>
          <p:nvPicPr>
            <p:cNvPr id="15" name="Picture 12">
              <a:extLst>
                <a:ext uri="{FF2B5EF4-FFF2-40B4-BE49-F238E27FC236}">
                  <a16:creationId xmlns:a16="http://schemas.microsoft.com/office/drawing/2014/main" id="{4E109FC7-298B-B0D4-97E3-CD2E6BF9A3C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b="31849"/>
            <a:stretch>
              <a:fillRect/>
            </a:stretch>
          </p:blipFill>
          <p:spPr>
            <a:xfrm>
              <a:off x="4469656" y="5134646"/>
              <a:ext cx="1739206" cy="1361157"/>
            </a:xfrm>
            <a:prstGeom prst="rect">
              <a:avLst/>
            </a:prstGeom>
          </p:spPr>
        </p:pic>
        <p:sp>
          <p:nvSpPr>
            <p:cNvPr id="27" name="TextBox 21">
              <a:extLst>
                <a:ext uri="{FF2B5EF4-FFF2-40B4-BE49-F238E27FC236}">
                  <a16:creationId xmlns:a16="http://schemas.microsoft.com/office/drawing/2014/main" id="{A042B5CA-0089-EEEF-192F-5A24BEF4C5F9}"/>
                </a:ext>
              </a:extLst>
            </p:cNvPr>
            <p:cNvSpPr txBox="1"/>
            <p:nvPr/>
          </p:nvSpPr>
          <p:spPr>
            <a:xfrm>
              <a:off x="4534406" y="5704045"/>
              <a:ext cx="1628067" cy="553998"/>
            </a:xfrm>
            <a:prstGeom prst="rect">
              <a:avLst/>
            </a:prstGeom>
          </p:spPr>
          <p:txBody>
            <a:bodyPr lIns="0" tIns="0" rIns="0" bIns="0" rtlCol="0" anchor="t">
              <a:spAutoFit/>
            </a:bodyPr>
            <a:lstStyle/>
            <a:p>
              <a:pPr algn="ctr"/>
              <a:r>
                <a:rPr lang="en-US" dirty="0">
                  <a:solidFill>
                    <a:srgbClr val="FFFFFF"/>
                  </a:solidFill>
                  <a:latin typeface="Poppins"/>
                </a:rPr>
                <a:t>Read A</a:t>
              </a:r>
            </a:p>
            <a:p>
              <a:pPr algn="ctr"/>
              <a:r>
                <a:rPr lang="en-US" dirty="0">
                  <a:solidFill>
                    <a:srgbClr val="FFFFFF"/>
                  </a:solidFill>
                  <a:latin typeface="Poppins"/>
                </a:rPr>
                <a:t>Book</a:t>
              </a:r>
            </a:p>
          </p:txBody>
        </p:sp>
      </p:grpSp>
      <p:grpSp>
        <p:nvGrpSpPr>
          <p:cNvPr id="35" name="Group 34">
            <a:extLst>
              <a:ext uri="{FF2B5EF4-FFF2-40B4-BE49-F238E27FC236}">
                <a16:creationId xmlns:a16="http://schemas.microsoft.com/office/drawing/2014/main" id="{E70D8649-2831-A41D-FA59-1702FADCE542}"/>
              </a:ext>
            </a:extLst>
          </p:cNvPr>
          <p:cNvGrpSpPr/>
          <p:nvPr/>
        </p:nvGrpSpPr>
        <p:grpSpPr>
          <a:xfrm>
            <a:off x="9799702" y="2284405"/>
            <a:ext cx="1744532" cy="1350719"/>
            <a:chOff x="6698488" y="5145084"/>
            <a:chExt cx="1744532" cy="1350719"/>
          </a:xfrm>
        </p:grpSpPr>
        <p:pic>
          <p:nvPicPr>
            <p:cNvPr id="16" name="Picture 13">
              <a:extLst>
                <a:ext uri="{FF2B5EF4-FFF2-40B4-BE49-F238E27FC236}">
                  <a16:creationId xmlns:a16="http://schemas.microsoft.com/office/drawing/2014/main" id="{1BDF6C31-D9A7-6801-1DC1-7191731C628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b="30812"/>
            <a:stretch>
              <a:fillRect/>
            </a:stretch>
          </p:blipFill>
          <p:spPr>
            <a:xfrm>
              <a:off x="6698488" y="5145084"/>
              <a:ext cx="1699993" cy="1350719"/>
            </a:xfrm>
            <a:prstGeom prst="rect">
              <a:avLst/>
            </a:prstGeom>
          </p:spPr>
        </p:pic>
        <p:sp>
          <p:nvSpPr>
            <p:cNvPr id="28" name="TextBox 22">
              <a:extLst>
                <a:ext uri="{FF2B5EF4-FFF2-40B4-BE49-F238E27FC236}">
                  <a16:creationId xmlns:a16="http://schemas.microsoft.com/office/drawing/2014/main" id="{B95BF85F-EC04-08B5-07DF-070AFDDC12CA}"/>
                </a:ext>
              </a:extLst>
            </p:cNvPr>
            <p:cNvSpPr txBox="1"/>
            <p:nvPr/>
          </p:nvSpPr>
          <p:spPr>
            <a:xfrm>
              <a:off x="6698488" y="5815442"/>
              <a:ext cx="1744532" cy="553998"/>
            </a:xfrm>
            <a:prstGeom prst="rect">
              <a:avLst/>
            </a:prstGeom>
          </p:spPr>
          <p:txBody>
            <a:bodyPr lIns="0" tIns="0" rIns="0" bIns="0" rtlCol="0" anchor="t">
              <a:spAutoFit/>
            </a:bodyPr>
            <a:lstStyle/>
            <a:p>
              <a:pPr algn="ctr"/>
              <a:r>
                <a:rPr lang="en-US" dirty="0">
                  <a:solidFill>
                    <a:srgbClr val="FFFFFF"/>
                  </a:solidFill>
                  <a:latin typeface="Poppins"/>
                </a:rPr>
                <a:t>Move your Body</a:t>
              </a:r>
            </a:p>
          </p:txBody>
        </p:sp>
      </p:grpSp>
      <p:pic>
        <p:nvPicPr>
          <p:cNvPr id="3" name="Picture 2">
            <a:extLst>
              <a:ext uri="{FF2B5EF4-FFF2-40B4-BE49-F238E27FC236}">
                <a16:creationId xmlns:a16="http://schemas.microsoft.com/office/drawing/2014/main" id="{AB326E75-3BD4-0EF1-C2E9-19538CA22EA8}"/>
              </a:ext>
            </a:extLst>
          </p:cNvPr>
          <p:cNvPicPr>
            <a:picLocks noChangeAspect="1"/>
          </p:cNvPicPr>
          <p:nvPr/>
        </p:nvPicPr>
        <p:blipFill>
          <a:blip r:embed="rId23"/>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2245994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259097-A710-A98B-1881-1AC8BB7F91D3}"/>
              </a:ext>
            </a:extLst>
          </p:cNvPr>
          <p:cNvSpPr/>
          <p:nvPr/>
        </p:nvSpPr>
        <p:spPr>
          <a:xfrm>
            <a:off x="0" y="0"/>
            <a:ext cx="12192000" cy="6263636"/>
          </a:xfrm>
          <a:prstGeom prst="rect">
            <a:avLst/>
          </a:prstGeom>
          <a:gradFill>
            <a:gsLst>
              <a:gs pos="0">
                <a:srgbClr val="099FDA"/>
              </a:gs>
              <a:gs pos="100000">
                <a:srgbClr val="FFA50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2">
            <a:alphaModFix amt="41000"/>
          </a:blip>
          <a:srcRect t="1" b="45453"/>
          <a:stretch/>
        </p:blipFill>
        <p:spPr>
          <a:xfrm>
            <a:off x="95001" y="4283034"/>
            <a:ext cx="3849735" cy="1981200"/>
          </a:xfrm>
          <a:prstGeom prst="rect">
            <a:avLst/>
          </a:prstGeom>
        </p:spPr>
      </p:pic>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3"/>
          <a:srcRect/>
          <a:stretch>
            <a:fillRect/>
          </a:stretch>
        </p:blipFill>
        <p:spPr>
          <a:xfrm>
            <a:off x="5242635" y="4890450"/>
            <a:ext cx="1706729" cy="1850804"/>
          </a:xfrm>
          <a:prstGeom prst="rect">
            <a:avLst/>
          </a:prstGeom>
          <a:effectLst>
            <a:glow rad="150533">
              <a:schemeClr val="bg1">
                <a:alpha val="40000"/>
              </a:schemeClr>
            </a:glow>
          </a:effectLst>
        </p:spPr>
      </p:pic>
      <p:pic>
        <p:nvPicPr>
          <p:cNvPr id="25" name="Picture 24">
            <a:extLst>
              <a:ext uri="{FF2B5EF4-FFF2-40B4-BE49-F238E27FC236}">
                <a16:creationId xmlns:a16="http://schemas.microsoft.com/office/drawing/2014/main" id="{E0BA173E-839C-0196-5CDB-7A16D7241CE5}"/>
              </a:ext>
            </a:extLst>
          </p:cNvPr>
          <p:cNvPicPr>
            <a:picLocks noChangeAspect="1"/>
          </p:cNvPicPr>
          <p:nvPr/>
        </p:nvPicPr>
        <p:blipFill>
          <a:blip r:embed="rId4"/>
          <a:stretch>
            <a:fillRect/>
          </a:stretch>
        </p:blipFill>
        <p:spPr>
          <a:xfrm>
            <a:off x="3644900" y="529709"/>
            <a:ext cx="4902200" cy="673100"/>
          </a:xfrm>
          <a:prstGeom prst="rect">
            <a:avLst/>
          </a:prstGeom>
        </p:spPr>
      </p:pic>
      <p:sp>
        <p:nvSpPr>
          <p:cNvPr id="3" name="TextBox 2">
            <a:extLst>
              <a:ext uri="{FF2B5EF4-FFF2-40B4-BE49-F238E27FC236}">
                <a16:creationId xmlns:a16="http://schemas.microsoft.com/office/drawing/2014/main" id="{1BDE302B-0B4C-95D8-C201-FA1A1D6E3378}"/>
              </a:ext>
            </a:extLst>
          </p:cNvPr>
          <p:cNvSpPr txBox="1"/>
          <p:nvPr/>
        </p:nvSpPr>
        <p:spPr>
          <a:xfrm>
            <a:off x="1228577" y="1596078"/>
            <a:ext cx="9734843" cy="3043077"/>
          </a:xfrm>
          <a:prstGeom prst="rect">
            <a:avLst/>
          </a:prstGeom>
          <a:noFill/>
        </p:spPr>
        <p:txBody>
          <a:bodyPr wrap="square">
            <a:spAutoFit/>
          </a:bodyPr>
          <a:lstStyle/>
          <a:p>
            <a:pPr algn="ctr">
              <a:lnSpc>
                <a:spcPct val="150000"/>
              </a:lnSpc>
            </a:pPr>
            <a:r>
              <a:rPr lang="en-US" sz="2600" dirty="0">
                <a:solidFill>
                  <a:schemeClr val="bg1"/>
                </a:solidFill>
                <a:latin typeface="Poppins"/>
              </a:rPr>
              <a:t>Committed to fostering a safe and respectful District, school and community culture where the seeds of peace and justice are sown so that all students and staff can lead safe, purposeful and academically fruitful lives. </a:t>
            </a:r>
          </a:p>
          <a:p>
            <a:pPr algn="ctr">
              <a:lnSpc>
                <a:spcPct val="150000"/>
              </a:lnSpc>
            </a:pPr>
            <a:r>
              <a:rPr lang="en-US" sz="2600" dirty="0">
                <a:solidFill>
                  <a:schemeClr val="bg1"/>
                </a:solidFill>
                <a:latin typeface="Poppins"/>
              </a:rPr>
              <a:t>Connect with us at </a:t>
            </a:r>
            <a:r>
              <a:rPr lang="en-US" sz="2600" u="sng" dirty="0" err="1">
                <a:solidFill>
                  <a:schemeClr val="bg1"/>
                </a:solidFill>
                <a:latin typeface="Poppins"/>
              </a:rPr>
              <a:t>bit.ly</a:t>
            </a:r>
            <a:r>
              <a:rPr lang="en-US" sz="2600" u="sng" dirty="0">
                <a:solidFill>
                  <a:schemeClr val="bg1"/>
                </a:solidFill>
                <a:latin typeface="Poppins"/>
              </a:rPr>
              <a:t>/LAUSD-HRDE</a:t>
            </a:r>
          </a:p>
        </p:txBody>
      </p:sp>
    </p:spTree>
    <p:extLst>
      <p:ext uri="{BB962C8B-B14F-4D97-AF65-F5344CB8AC3E}">
        <p14:creationId xmlns:p14="http://schemas.microsoft.com/office/powerpoint/2010/main" val="23664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742-69A2-0ED0-7A57-33F68E9A5882}"/>
              </a:ext>
            </a:extLst>
          </p:cNvPr>
          <p:cNvSpPr>
            <a:spLocks noGrp="1"/>
          </p:cNvSpPr>
          <p:nvPr>
            <p:ph type="title"/>
          </p:nvPr>
        </p:nvSpPr>
        <p:spPr>
          <a:xfrm>
            <a:off x="1657598" y="832698"/>
            <a:ext cx="5788231" cy="668028"/>
          </a:xfrm>
        </p:spPr>
        <p:txBody>
          <a:bodyPr/>
          <a:lstStyle/>
          <a:p>
            <a:r>
              <a:rPr lang="en-US" sz="4400" dirty="0">
                <a:solidFill>
                  <a:srgbClr val="099FDA"/>
                </a:solidFill>
                <a:latin typeface="Poppins" pitchFamily="2" charset="77"/>
                <a:cs typeface="Poppins" pitchFamily="2" charset="77"/>
              </a:rPr>
              <a:t>WOULD YOU RATHER</a:t>
            </a:r>
            <a:endParaRPr lang="en-US" dirty="0">
              <a:solidFill>
                <a:srgbClr val="099FDA"/>
              </a:solidFill>
              <a:latin typeface="Poppins" pitchFamily="2" charset="77"/>
              <a:cs typeface="Poppins" pitchFamily="2" charset="77"/>
            </a:endParaRPr>
          </a:p>
        </p:txBody>
      </p:sp>
      <p:pic>
        <p:nvPicPr>
          <p:cNvPr id="5" name="Content Placeholder 4" descr="Badge Question Mark with solid fill">
            <a:extLst>
              <a:ext uri="{FF2B5EF4-FFF2-40B4-BE49-F238E27FC236}">
                <a16:creationId xmlns:a16="http://schemas.microsoft.com/office/drawing/2014/main" id="{E828F9FB-4366-A808-0B62-4EBBDCA5EFA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3198" y="709512"/>
            <a:ext cx="914400" cy="914400"/>
          </a:xfrm>
        </p:spPr>
      </p:pic>
      <p:sp>
        <p:nvSpPr>
          <p:cNvPr id="7" name="Freeform 7">
            <a:extLst>
              <a:ext uri="{FF2B5EF4-FFF2-40B4-BE49-F238E27FC236}">
                <a16:creationId xmlns:a16="http://schemas.microsoft.com/office/drawing/2014/main" id="{F0FADF59-11F8-92FA-8AAE-717B42D469C0}"/>
              </a:ext>
            </a:extLst>
          </p:cNvPr>
          <p:cNvSpPr/>
          <p:nvPr/>
        </p:nvSpPr>
        <p:spPr>
          <a:xfrm>
            <a:off x="1625582"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99FDA">
              <a:alpha val="30000"/>
            </a:srgbClr>
          </a:solidFill>
        </p:spPr>
        <p:txBody>
          <a:bodyPr/>
          <a:lstStyle/>
          <a:p>
            <a:endParaRPr lang="en-US" dirty="0"/>
          </a:p>
        </p:txBody>
      </p:sp>
      <p:sp>
        <p:nvSpPr>
          <p:cNvPr id="11" name="Freeform 7">
            <a:extLst>
              <a:ext uri="{FF2B5EF4-FFF2-40B4-BE49-F238E27FC236}">
                <a16:creationId xmlns:a16="http://schemas.microsoft.com/office/drawing/2014/main" id="{49345F4E-93F2-1F14-01F4-5247DF3A0FAF}"/>
              </a:ext>
            </a:extLst>
          </p:cNvPr>
          <p:cNvSpPr/>
          <p:nvPr/>
        </p:nvSpPr>
        <p:spPr>
          <a:xfrm>
            <a:off x="7717799"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99FDA">
              <a:alpha val="30000"/>
            </a:srgbClr>
          </a:solidFill>
        </p:spPr>
      </p:sp>
      <p:sp>
        <p:nvSpPr>
          <p:cNvPr id="14" name="TextBox 13">
            <a:extLst>
              <a:ext uri="{FF2B5EF4-FFF2-40B4-BE49-F238E27FC236}">
                <a16:creationId xmlns:a16="http://schemas.microsoft.com/office/drawing/2014/main" id="{817605E1-728F-237E-516A-08DD088B0A5A}"/>
              </a:ext>
            </a:extLst>
          </p:cNvPr>
          <p:cNvSpPr txBox="1"/>
          <p:nvPr/>
        </p:nvSpPr>
        <p:spPr>
          <a:xfrm>
            <a:off x="375138" y="1909115"/>
            <a:ext cx="5484610" cy="523220"/>
          </a:xfrm>
          <a:prstGeom prst="rect">
            <a:avLst/>
          </a:prstGeom>
          <a:noFill/>
        </p:spPr>
        <p:txBody>
          <a:bodyPr wrap="square" rtlCol="0">
            <a:spAutoFit/>
          </a:bodyPr>
          <a:lstStyle/>
          <a:p>
            <a:pPr algn="ctr"/>
            <a:r>
              <a:rPr lang="en-US" sz="2800" dirty="0">
                <a:solidFill>
                  <a:srgbClr val="022179"/>
                </a:solidFill>
                <a:latin typeface="Poppins"/>
              </a:rPr>
              <a:t>Meet an alien</a:t>
            </a:r>
          </a:p>
        </p:txBody>
      </p:sp>
      <p:sp>
        <p:nvSpPr>
          <p:cNvPr id="16" name="TextBox 15">
            <a:extLst>
              <a:ext uri="{FF2B5EF4-FFF2-40B4-BE49-F238E27FC236}">
                <a16:creationId xmlns:a16="http://schemas.microsoft.com/office/drawing/2014/main" id="{EB0EFB0C-1A15-C1F2-B244-2A4185220C52}"/>
              </a:ext>
            </a:extLst>
          </p:cNvPr>
          <p:cNvSpPr txBox="1"/>
          <p:nvPr/>
        </p:nvSpPr>
        <p:spPr>
          <a:xfrm>
            <a:off x="6684522" y="1847560"/>
            <a:ext cx="5050278" cy="584775"/>
          </a:xfrm>
          <a:prstGeom prst="rect">
            <a:avLst/>
          </a:prstGeom>
          <a:noFill/>
        </p:spPr>
        <p:txBody>
          <a:bodyPr wrap="square" rtlCol="0">
            <a:spAutoFit/>
          </a:bodyPr>
          <a:lstStyle/>
          <a:p>
            <a:pPr algn="ctr">
              <a:lnSpc>
                <a:spcPts val="3966"/>
              </a:lnSpc>
            </a:pPr>
            <a:r>
              <a:rPr lang="en-US" sz="2800" dirty="0">
                <a:solidFill>
                  <a:srgbClr val="022179"/>
                </a:solidFill>
                <a:latin typeface="Poppins"/>
              </a:rPr>
              <a:t>Meet a mermaid</a:t>
            </a:r>
          </a:p>
        </p:txBody>
      </p:sp>
      <p:pic>
        <p:nvPicPr>
          <p:cNvPr id="18" name="Picture 17">
            <a:extLst>
              <a:ext uri="{FF2B5EF4-FFF2-40B4-BE49-F238E27FC236}">
                <a16:creationId xmlns:a16="http://schemas.microsoft.com/office/drawing/2014/main" id="{1FD50994-D9BE-7514-20E9-25163567FB52}"/>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3" name="Picture 2">
            <a:extLst>
              <a:ext uri="{FF2B5EF4-FFF2-40B4-BE49-F238E27FC236}">
                <a16:creationId xmlns:a16="http://schemas.microsoft.com/office/drawing/2014/main" id="{C4776EF0-6134-26C1-2445-ED76BA0F16A7}"/>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6" name="Picture 5">
            <a:extLst>
              <a:ext uri="{FF2B5EF4-FFF2-40B4-BE49-F238E27FC236}">
                <a16:creationId xmlns:a16="http://schemas.microsoft.com/office/drawing/2014/main" id="{A1AECE10-33D7-C78B-3F20-37F1A5F5B095}"/>
              </a:ext>
            </a:extLst>
          </p:cNvPr>
          <p:cNvPicPr>
            <a:picLocks noChangeAspect="1"/>
          </p:cNvPicPr>
          <p:nvPr/>
        </p:nvPicPr>
        <p:blipFill>
          <a:blip r:embed="rId6"/>
          <a:stretch>
            <a:fillRect/>
          </a:stretch>
        </p:blipFill>
        <p:spPr>
          <a:xfrm>
            <a:off x="2189949" y="3065907"/>
            <a:ext cx="1854987" cy="1854987"/>
          </a:xfrm>
          <a:prstGeom prst="rect">
            <a:avLst/>
          </a:prstGeom>
        </p:spPr>
      </p:pic>
      <p:pic>
        <p:nvPicPr>
          <p:cNvPr id="10" name="Picture 9">
            <a:extLst>
              <a:ext uri="{FF2B5EF4-FFF2-40B4-BE49-F238E27FC236}">
                <a16:creationId xmlns:a16="http://schemas.microsoft.com/office/drawing/2014/main" id="{ECF22BAB-5DC8-B769-E78B-B7BE32F3D46D}"/>
              </a:ext>
            </a:extLst>
          </p:cNvPr>
          <p:cNvPicPr>
            <a:picLocks noChangeAspect="1"/>
          </p:cNvPicPr>
          <p:nvPr/>
        </p:nvPicPr>
        <p:blipFill>
          <a:blip r:embed="rId7"/>
          <a:stretch>
            <a:fillRect/>
          </a:stretch>
        </p:blipFill>
        <p:spPr>
          <a:xfrm>
            <a:off x="8164631" y="2948371"/>
            <a:ext cx="2090057" cy="2090057"/>
          </a:xfrm>
          <a:prstGeom prst="rect">
            <a:avLst/>
          </a:prstGeom>
        </p:spPr>
      </p:pic>
    </p:spTree>
    <p:extLst>
      <p:ext uri="{BB962C8B-B14F-4D97-AF65-F5344CB8AC3E}">
        <p14:creationId xmlns:p14="http://schemas.microsoft.com/office/powerpoint/2010/main" val="361604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F7EE25-6C48-5B3E-6032-F4FB3C49F5CC}"/>
              </a:ext>
            </a:extLst>
          </p:cNvPr>
          <p:cNvSpPr/>
          <p:nvPr/>
        </p:nvSpPr>
        <p:spPr>
          <a:xfrm>
            <a:off x="294641" y="1839310"/>
            <a:ext cx="3763108" cy="3715156"/>
          </a:xfrm>
          <a:prstGeom prst="rect">
            <a:avLst/>
          </a:prstGeom>
          <a:solidFill>
            <a:srgbClr val="FF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endParaRPr lang="en-US" sz="2800" dirty="0">
              <a:solidFill>
                <a:schemeClr val="bg1"/>
              </a:solidFill>
              <a:latin typeface="Poppins"/>
            </a:endParaRPr>
          </a:p>
          <a:p>
            <a:pPr marL="11113" lvl="1" algn="ctr"/>
            <a:endParaRPr lang="en-US" sz="2800" dirty="0">
              <a:solidFill>
                <a:schemeClr val="bg1"/>
              </a:solidFill>
              <a:latin typeface="Poppins"/>
            </a:endParaRPr>
          </a:p>
          <a:p>
            <a:pPr marL="11113" lvl="1" algn="ctr"/>
            <a:r>
              <a:rPr lang="en-US" sz="2800" dirty="0">
                <a:solidFill>
                  <a:schemeClr val="bg1"/>
                </a:solidFill>
                <a:latin typeface="Poppins"/>
              </a:rPr>
              <a:t>Review the importance of getting involved in your community </a:t>
            </a:r>
            <a:endParaRPr lang="en-US" sz="2800" dirty="0">
              <a:solidFill>
                <a:schemeClr val="bg1"/>
              </a:solidFill>
            </a:endParaRPr>
          </a:p>
        </p:txBody>
      </p:sp>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578823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OBJECTIVES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2" name="Rectangle 1">
            <a:extLst>
              <a:ext uri="{FF2B5EF4-FFF2-40B4-BE49-F238E27FC236}">
                <a16:creationId xmlns:a16="http://schemas.microsoft.com/office/drawing/2014/main" id="{0D973DFC-1F98-CC59-9446-C63B20ED3D0D}"/>
              </a:ext>
            </a:extLst>
          </p:cNvPr>
          <p:cNvSpPr/>
          <p:nvPr/>
        </p:nvSpPr>
        <p:spPr>
          <a:xfrm>
            <a:off x="4210151" y="1839310"/>
            <a:ext cx="3763108" cy="3715156"/>
          </a:xfrm>
          <a:prstGeom prst="rect">
            <a:avLst/>
          </a:prstGeom>
          <a:solidFill>
            <a:srgbClr val="099F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endParaRPr lang="en-US" sz="2800" dirty="0">
              <a:solidFill>
                <a:schemeClr val="bg1"/>
              </a:solidFill>
              <a:latin typeface="Poppins"/>
            </a:endParaRPr>
          </a:p>
          <a:p>
            <a:pPr marL="11113" lvl="1" algn="ctr"/>
            <a:endParaRPr lang="en-US" sz="2800" dirty="0">
              <a:solidFill>
                <a:schemeClr val="bg1"/>
              </a:solidFill>
              <a:latin typeface="Poppins"/>
            </a:endParaRPr>
          </a:p>
          <a:p>
            <a:pPr marL="11113" lvl="1" algn="ctr"/>
            <a:r>
              <a:rPr lang="en-US" sz="2800" dirty="0">
                <a:solidFill>
                  <a:schemeClr val="bg1"/>
                </a:solidFill>
                <a:latin typeface="Poppins"/>
              </a:rPr>
              <a:t>Learn about ways to make a choice to get involved in your community </a:t>
            </a:r>
            <a:endParaRPr lang="en-US" sz="2800" dirty="0">
              <a:solidFill>
                <a:schemeClr val="bg1"/>
              </a:solidFill>
              <a:latin typeface="Poppins"/>
              <a:cs typeface="Poppins"/>
            </a:endParaRPr>
          </a:p>
        </p:txBody>
      </p:sp>
      <p:sp>
        <p:nvSpPr>
          <p:cNvPr id="5" name="Rectangle 4">
            <a:extLst>
              <a:ext uri="{FF2B5EF4-FFF2-40B4-BE49-F238E27FC236}">
                <a16:creationId xmlns:a16="http://schemas.microsoft.com/office/drawing/2014/main" id="{BE2E1571-591D-DF4D-9EC2-C94060707A80}"/>
              </a:ext>
            </a:extLst>
          </p:cNvPr>
          <p:cNvSpPr/>
          <p:nvPr/>
        </p:nvSpPr>
        <p:spPr>
          <a:xfrm>
            <a:off x="8113937" y="1839310"/>
            <a:ext cx="3763109" cy="3715156"/>
          </a:xfrm>
          <a:prstGeom prst="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endParaRPr lang="en-US" sz="2800" dirty="0">
              <a:solidFill>
                <a:schemeClr val="bg1"/>
              </a:solidFill>
              <a:latin typeface="Poppins"/>
            </a:endParaRPr>
          </a:p>
          <a:p>
            <a:pPr marL="11113" lvl="1" algn="ctr"/>
            <a:endParaRPr lang="en-US" sz="2800" dirty="0">
              <a:solidFill>
                <a:schemeClr val="bg1"/>
              </a:solidFill>
              <a:latin typeface="Poppins"/>
            </a:endParaRPr>
          </a:p>
          <a:p>
            <a:pPr marL="11113" lvl="1" algn="ctr"/>
            <a:r>
              <a:rPr lang="en-US" sz="2800" dirty="0">
                <a:solidFill>
                  <a:schemeClr val="bg1"/>
                </a:solidFill>
                <a:latin typeface="Poppins"/>
              </a:rPr>
              <a:t>Reflect on why it is important to stay involved in your community</a:t>
            </a:r>
            <a:endParaRPr lang="en-US" sz="2800" dirty="0">
              <a:solidFill>
                <a:schemeClr val="bg1"/>
              </a:solidFill>
              <a:latin typeface="Poppins"/>
              <a:cs typeface="Poppins"/>
            </a:endParaRPr>
          </a:p>
        </p:txBody>
      </p:sp>
      <p:pic>
        <p:nvPicPr>
          <p:cNvPr id="34" name="Content Placeholder 33" descr="Bullseye with solid fill">
            <a:extLst>
              <a:ext uri="{FF2B5EF4-FFF2-40B4-BE49-F238E27FC236}">
                <a16:creationId xmlns:a16="http://schemas.microsoft.com/office/drawing/2014/main" id="{034E3FFF-B699-A3D8-2443-03D1E507869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3198" y="684498"/>
            <a:ext cx="914400" cy="914400"/>
          </a:xfrm>
        </p:spPr>
      </p:pic>
      <p:pic>
        <p:nvPicPr>
          <p:cNvPr id="3" name="Picture 2">
            <a:extLst>
              <a:ext uri="{FF2B5EF4-FFF2-40B4-BE49-F238E27FC236}">
                <a16:creationId xmlns:a16="http://schemas.microsoft.com/office/drawing/2014/main" id="{A04DAA02-15B5-B220-90DA-9B6B8043BB29}"/>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8" name="Graphic 7" descr="Neighborhood with solid fill">
            <a:extLst>
              <a:ext uri="{FF2B5EF4-FFF2-40B4-BE49-F238E27FC236}">
                <a16:creationId xmlns:a16="http://schemas.microsoft.com/office/drawing/2014/main" id="{A607BD0E-3D5F-557C-E6F8-1838751D97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57598" y="2116777"/>
            <a:ext cx="914400" cy="914400"/>
          </a:xfrm>
          <a:prstGeom prst="rect">
            <a:avLst/>
          </a:prstGeom>
        </p:spPr>
      </p:pic>
      <p:pic>
        <p:nvPicPr>
          <p:cNvPr id="11" name="Graphic 10" descr="Signpost with solid fill">
            <a:extLst>
              <a:ext uri="{FF2B5EF4-FFF2-40B4-BE49-F238E27FC236}">
                <a16:creationId xmlns:a16="http://schemas.microsoft.com/office/drawing/2014/main" id="{DBE0DE53-63EE-5B6B-F708-E1983D8AAB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34505" y="2116777"/>
            <a:ext cx="914400" cy="914400"/>
          </a:xfrm>
          <a:prstGeom prst="rect">
            <a:avLst/>
          </a:prstGeom>
        </p:spPr>
      </p:pic>
      <p:pic>
        <p:nvPicPr>
          <p:cNvPr id="13" name="Graphic 12" descr="Thought bubble with solid fill">
            <a:extLst>
              <a:ext uri="{FF2B5EF4-FFF2-40B4-BE49-F238E27FC236}">
                <a16:creationId xmlns:a16="http://schemas.microsoft.com/office/drawing/2014/main" id="{0249D077-77A1-8CD8-ECB3-80343E9DF1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0002" y="2116777"/>
            <a:ext cx="914400" cy="914400"/>
          </a:xfrm>
          <a:prstGeom prst="rect">
            <a:avLst/>
          </a:prstGeom>
        </p:spPr>
      </p:pic>
    </p:spTree>
    <p:extLst>
      <p:ext uri="{BB962C8B-B14F-4D97-AF65-F5344CB8AC3E}">
        <p14:creationId xmlns:p14="http://schemas.microsoft.com/office/powerpoint/2010/main" val="21028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7" y="832698"/>
            <a:ext cx="1014647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99FDA"/>
                </a:solidFill>
                <a:latin typeface="Poppins" pitchFamily="2" charset="77"/>
                <a:cs typeface="Poppins" pitchFamily="2" charset="77"/>
              </a:rPr>
              <a:t>WHY GET INVOLVED IN YOUR COMMUNITY?</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18" name="Content Placeholder 4" descr="Badge Question Mark with solid fill">
            <a:extLst>
              <a:ext uri="{FF2B5EF4-FFF2-40B4-BE49-F238E27FC236}">
                <a16:creationId xmlns:a16="http://schemas.microsoft.com/office/drawing/2014/main" id="{F1E1AB6B-E6C2-A23C-C1BE-0956E89FDD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198" y="709512"/>
            <a:ext cx="914400" cy="914400"/>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615688" y="1623912"/>
            <a:ext cx="9974629" cy="4239622"/>
          </a:xfrm>
          <a:prstGeom prst="rect">
            <a:avLst/>
          </a:prstGeom>
          <a:noFill/>
        </p:spPr>
        <p:txBody>
          <a:bodyPr wrap="square" rtlCol="0">
            <a:spAutoFit/>
          </a:bodyPr>
          <a:lstStyle/>
          <a:p>
            <a:pPr marL="723265" lvl="1" indent="-361315">
              <a:lnSpc>
                <a:spcPts val="3560"/>
              </a:lnSpc>
              <a:buFont typeface="Arial"/>
              <a:buChar char="•"/>
            </a:pPr>
            <a:r>
              <a:rPr lang="en-US" sz="2800" dirty="0">
                <a:solidFill>
                  <a:srgbClr val="939598"/>
                </a:solidFill>
                <a:latin typeface="Poppins"/>
              </a:rPr>
              <a:t>When you make a choice to get involved in your community, you can learn new skills, open new opportunities, and help build a stronger community. </a:t>
            </a:r>
            <a:endParaRPr lang="en-US" sz="2800" dirty="0">
              <a:solidFill>
                <a:srgbClr val="939598"/>
              </a:solidFill>
            </a:endParaRPr>
          </a:p>
          <a:p>
            <a:pPr marL="723265" lvl="1" indent="-361315">
              <a:lnSpc>
                <a:spcPts val="3560"/>
              </a:lnSpc>
              <a:buFont typeface="Arial"/>
              <a:buChar char="•"/>
            </a:pPr>
            <a:r>
              <a:rPr lang="en-US" sz="2800" dirty="0">
                <a:solidFill>
                  <a:srgbClr val="939598"/>
                </a:solidFill>
                <a:latin typeface="Poppins"/>
              </a:rPr>
              <a:t>Being involved helps you feel more connected to your community and can build a sense of solidarity. </a:t>
            </a:r>
            <a:endParaRPr lang="en-US" sz="2800" dirty="0">
              <a:solidFill>
                <a:srgbClr val="939598"/>
              </a:solidFill>
              <a:latin typeface="Poppins"/>
              <a:cs typeface="Poppins"/>
            </a:endParaRPr>
          </a:p>
          <a:p>
            <a:pPr marL="723265" lvl="1" indent="-361315">
              <a:lnSpc>
                <a:spcPts val="3560"/>
              </a:lnSpc>
              <a:buFont typeface="Arial"/>
              <a:buChar char="•"/>
            </a:pPr>
            <a:r>
              <a:rPr lang="en-US" sz="2800" dirty="0">
                <a:solidFill>
                  <a:srgbClr val="939598"/>
                </a:solidFill>
                <a:latin typeface="Poppins"/>
              </a:rPr>
              <a:t>Building solidarity helps create a healthy world where you can help those in need. </a:t>
            </a:r>
            <a:endParaRPr lang="en-US" sz="2800" dirty="0">
              <a:solidFill>
                <a:srgbClr val="939598"/>
              </a:solidFill>
              <a:latin typeface="Poppins"/>
              <a:cs typeface="Poppins"/>
            </a:endParaRPr>
          </a:p>
        </p:txBody>
      </p:sp>
    </p:spTree>
    <p:extLst>
      <p:ext uri="{BB962C8B-B14F-4D97-AF65-F5344CB8AC3E}">
        <p14:creationId xmlns:p14="http://schemas.microsoft.com/office/powerpoint/2010/main" val="4244805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7" y="832698"/>
            <a:ext cx="1014647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99FDA"/>
                </a:solidFill>
                <a:latin typeface="Poppins" pitchFamily="2" charset="77"/>
                <a:cs typeface="Poppins" pitchFamily="2" charset="77"/>
              </a:rPr>
              <a:t>GETTING INVOLVED IN YOUR COMMUNITY</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615688" y="1623912"/>
            <a:ext cx="9974629" cy="954107"/>
          </a:xfrm>
          <a:prstGeom prst="rect">
            <a:avLst/>
          </a:prstGeom>
          <a:noFill/>
        </p:spPr>
        <p:txBody>
          <a:bodyPr wrap="square" rtlCol="0">
            <a:spAutoFit/>
          </a:bodyPr>
          <a:lstStyle/>
          <a:p>
            <a:r>
              <a:rPr lang="en-US" sz="2800" dirty="0">
                <a:solidFill>
                  <a:srgbClr val="939598"/>
                </a:solidFill>
                <a:latin typeface="Poppins"/>
              </a:rPr>
              <a:t>Some choices you can make to get involved in your community include: </a:t>
            </a:r>
          </a:p>
        </p:txBody>
      </p:sp>
      <p:sp>
        <p:nvSpPr>
          <p:cNvPr id="6" name="Rounded Rectangle 5">
            <a:extLst>
              <a:ext uri="{FF2B5EF4-FFF2-40B4-BE49-F238E27FC236}">
                <a16:creationId xmlns:a16="http://schemas.microsoft.com/office/drawing/2014/main" id="{B95D61B9-C582-AC88-E095-527BBD8437A1}"/>
              </a:ext>
            </a:extLst>
          </p:cNvPr>
          <p:cNvSpPr/>
          <p:nvPr/>
        </p:nvSpPr>
        <p:spPr>
          <a:xfrm>
            <a:off x="848028" y="2763943"/>
            <a:ext cx="3165829" cy="2695776"/>
          </a:xfrm>
          <a:prstGeom prst="round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lvl="1" algn="ctr"/>
            <a:r>
              <a:rPr lang="en-US" sz="2800" dirty="0">
                <a:solidFill>
                  <a:schemeClr val="bg1"/>
                </a:solidFill>
                <a:latin typeface="Poppins"/>
              </a:rPr>
              <a:t>Volunteering your time</a:t>
            </a:r>
          </a:p>
        </p:txBody>
      </p:sp>
      <p:sp>
        <p:nvSpPr>
          <p:cNvPr id="7" name="Rounded Rectangle 6">
            <a:extLst>
              <a:ext uri="{FF2B5EF4-FFF2-40B4-BE49-F238E27FC236}">
                <a16:creationId xmlns:a16="http://schemas.microsoft.com/office/drawing/2014/main" id="{FADBB4AA-02D8-6E3C-83D3-B4504C664F84}"/>
              </a:ext>
            </a:extLst>
          </p:cNvPr>
          <p:cNvSpPr/>
          <p:nvPr/>
        </p:nvSpPr>
        <p:spPr>
          <a:xfrm>
            <a:off x="4410626" y="2763943"/>
            <a:ext cx="3165829" cy="2695776"/>
          </a:xfrm>
          <a:prstGeom prst="roundRect">
            <a:avLst/>
          </a:prstGeom>
          <a:solidFill>
            <a:srgbClr val="005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lvl="1" algn="ctr"/>
            <a:r>
              <a:rPr lang="en-US" sz="2800" dirty="0">
                <a:solidFill>
                  <a:schemeClr val="bg1"/>
                </a:solidFill>
                <a:latin typeface="Poppins"/>
              </a:rPr>
              <a:t>Offering resources to those who need it </a:t>
            </a:r>
          </a:p>
        </p:txBody>
      </p:sp>
      <p:sp>
        <p:nvSpPr>
          <p:cNvPr id="8" name="Rounded Rectangle 7">
            <a:extLst>
              <a:ext uri="{FF2B5EF4-FFF2-40B4-BE49-F238E27FC236}">
                <a16:creationId xmlns:a16="http://schemas.microsoft.com/office/drawing/2014/main" id="{34AEDE92-0E3C-6BBF-AA9D-5F942204B193}"/>
              </a:ext>
            </a:extLst>
          </p:cNvPr>
          <p:cNvSpPr/>
          <p:nvPr/>
        </p:nvSpPr>
        <p:spPr>
          <a:xfrm>
            <a:off x="8175104" y="2763943"/>
            <a:ext cx="3165829" cy="26957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13" lvl="1" algn="ctr"/>
            <a:r>
              <a:rPr lang="en-US" sz="2800" dirty="0">
                <a:solidFill>
                  <a:schemeClr val="bg1"/>
                </a:solidFill>
                <a:latin typeface="Poppins"/>
              </a:rPr>
              <a:t>Joining a club in your school to promote community</a:t>
            </a:r>
          </a:p>
        </p:txBody>
      </p:sp>
      <p:pic>
        <p:nvPicPr>
          <p:cNvPr id="11" name="Graphic 10" descr="Group with solid fill">
            <a:extLst>
              <a:ext uri="{FF2B5EF4-FFF2-40B4-BE49-F238E27FC236}">
                <a16:creationId xmlns:a16="http://schemas.microsoft.com/office/drawing/2014/main" id="{044BB1C8-93CF-0478-C1C0-3AEB4E2FD3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903" y="687091"/>
            <a:ext cx="781731" cy="781731"/>
          </a:xfrm>
          <a:prstGeom prst="rect">
            <a:avLst/>
          </a:prstGeom>
        </p:spPr>
      </p:pic>
    </p:spTree>
    <p:extLst>
      <p:ext uri="{BB962C8B-B14F-4D97-AF65-F5344CB8AC3E}">
        <p14:creationId xmlns:p14="http://schemas.microsoft.com/office/powerpoint/2010/main" val="83897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CC6024-5138-04A9-5011-2FF087C35F09}"/>
              </a:ext>
            </a:extLst>
          </p:cNvPr>
          <p:cNvPicPr>
            <a:picLocks noChangeAspect="1"/>
          </p:cNvPicPr>
          <p:nvPr/>
        </p:nvPicPr>
        <p:blipFill>
          <a:blip r:embed="rId2"/>
          <a:stretch>
            <a:fillRect/>
          </a:stretch>
        </p:blipFill>
        <p:spPr>
          <a:xfrm>
            <a:off x="2787641" y="8231"/>
            <a:ext cx="9414935" cy="6276623"/>
          </a:xfrm>
          <a:prstGeom prst="rect">
            <a:avLst/>
          </a:prstGeom>
        </p:spPr>
      </p:pic>
      <p:sp>
        <p:nvSpPr>
          <p:cNvPr id="15" name="Rectangle 14">
            <a:extLst>
              <a:ext uri="{FF2B5EF4-FFF2-40B4-BE49-F238E27FC236}">
                <a16:creationId xmlns:a16="http://schemas.microsoft.com/office/drawing/2014/main" id="{14C207BE-4EE7-ABB4-51BB-50883005F82C}"/>
              </a:ext>
            </a:extLst>
          </p:cNvPr>
          <p:cNvSpPr/>
          <p:nvPr/>
        </p:nvSpPr>
        <p:spPr>
          <a:xfrm>
            <a:off x="-10579" y="0"/>
            <a:ext cx="4614245" cy="6284854"/>
          </a:xfrm>
          <a:prstGeom prst="rect">
            <a:avLst/>
          </a:prstGeom>
          <a:solidFill>
            <a:srgbClr val="099F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289549" y="3187082"/>
            <a:ext cx="378308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1827170" y="2264197"/>
            <a:ext cx="723695" cy="668028"/>
            <a:chOff x="8418513" y="1203325"/>
            <a:chExt cx="185737" cy="171450"/>
          </a:xfrm>
          <a:solidFill>
            <a:schemeClr val="bg1"/>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9" name="TextBox 2">
            <a:extLst>
              <a:ext uri="{FF2B5EF4-FFF2-40B4-BE49-F238E27FC236}">
                <a16:creationId xmlns:a16="http://schemas.microsoft.com/office/drawing/2014/main" id="{21321F6B-93A2-83D5-0629-C6F90A524FC5}"/>
              </a:ext>
            </a:extLst>
          </p:cNvPr>
          <p:cNvSpPr txBox="1"/>
          <p:nvPr/>
        </p:nvSpPr>
        <p:spPr>
          <a:xfrm>
            <a:off x="5575356" y="1565713"/>
            <a:ext cx="3653059" cy="3153427"/>
          </a:xfrm>
          <a:prstGeom prst="rect">
            <a:avLst/>
          </a:prstGeom>
        </p:spPr>
        <p:txBody>
          <a:bodyPr wrap="square" lIns="0" tIns="0" rIns="0" bIns="0" rtlCol="0" anchor="t">
            <a:spAutoFit/>
          </a:bodyPr>
          <a:lstStyle/>
          <a:p>
            <a:pPr algn="ctr">
              <a:lnSpc>
                <a:spcPts val="5040"/>
              </a:lnSpc>
            </a:pPr>
            <a:r>
              <a:rPr lang="en-US" sz="3000" dirty="0">
                <a:solidFill>
                  <a:schemeClr val="bg1"/>
                </a:solidFill>
                <a:latin typeface="Poppins"/>
              </a:rPr>
              <a:t>What are other choices you can make to get involved in your community?</a:t>
            </a:r>
          </a:p>
        </p:txBody>
      </p:sp>
      <p:pic>
        <p:nvPicPr>
          <p:cNvPr id="17" name="Picture 16">
            <a:extLst>
              <a:ext uri="{FF2B5EF4-FFF2-40B4-BE49-F238E27FC236}">
                <a16:creationId xmlns:a16="http://schemas.microsoft.com/office/drawing/2014/main" id="{1CD5B41E-DCDA-A08E-CD4D-070413021AB8}"/>
              </a:ext>
            </a:extLst>
          </p:cNvPr>
          <p:cNvPicPr>
            <a:picLocks noChangeAspect="1"/>
          </p:cNvPicPr>
          <p:nvPr/>
        </p:nvPicPr>
        <p:blipFill>
          <a:blip r:embed="rId4"/>
          <a:srcRect/>
          <a:stretch/>
        </p:blipFill>
        <p:spPr>
          <a:xfrm>
            <a:off x="8882743" y="209633"/>
            <a:ext cx="3155702" cy="433295"/>
          </a:xfrm>
          <a:prstGeom prst="rect">
            <a:avLst/>
          </a:prstGeom>
        </p:spPr>
      </p:pic>
    </p:spTree>
    <p:extLst>
      <p:ext uri="{BB962C8B-B14F-4D97-AF65-F5344CB8AC3E}">
        <p14:creationId xmlns:p14="http://schemas.microsoft.com/office/powerpoint/2010/main" val="27341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896087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99FDA"/>
                </a:solidFill>
                <a:latin typeface="Poppins" pitchFamily="2" charset="77"/>
                <a:cs typeface="Poppins" pitchFamily="2" charset="77"/>
              </a:rPr>
              <a:t>WHAT IS COMMUNITY?</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0A26138E-F9E8-57EF-2DF6-371FD6FE8078}"/>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5" name="Picture 4" descr="G:\DESIGN\GRAFICRIVER\MY CREATION\2016\01_Rockefeller Creative PowerPoint Template\macbookpro.png">
            <a:extLst>
              <a:ext uri="{FF2B5EF4-FFF2-40B4-BE49-F238E27FC236}">
                <a16:creationId xmlns:a16="http://schemas.microsoft.com/office/drawing/2014/main" id="{C5610827-D81C-6EB1-2B77-610D4B3696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988" y="1328018"/>
            <a:ext cx="9131805" cy="52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nline Media 6" title="10 Ways to Build a Sense of Community">
            <a:hlinkClick r:id="" action="ppaction://media"/>
            <a:extLst>
              <a:ext uri="{FF2B5EF4-FFF2-40B4-BE49-F238E27FC236}">
                <a16:creationId xmlns:a16="http://schemas.microsoft.com/office/drawing/2014/main" id="{5620474D-EAC7-B276-4CB4-E7ED29577B16}"/>
              </a:ext>
            </a:extLst>
          </p:cNvPr>
          <p:cNvPicPr>
            <a:picLocks noRot="1" noChangeAspect="1"/>
          </p:cNvPicPr>
          <p:nvPr>
            <a:videoFile r:link="rId1"/>
          </p:nvPr>
        </p:nvPicPr>
        <p:blipFill>
          <a:blip r:embed="rId7"/>
          <a:stretch>
            <a:fillRect/>
          </a:stretch>
        </p:blipFill>
        <p:spPr>
          <a:xfrm>
            <a:off x="2766951" y="1829857"/>
            <a:ext cx="6115792" cy="3786671"/>
          </a:xfrm>
          <a:prstGeom prst="rect">
            <a:avLst/>
          </a:prstGeom>
        </p:spPr>
      </p:pic>
      <p:pic>
        <p:nvPicPr>
          <p:cNvPr id="8" name="Graphic 7" descr="Users with solid fill">
            <a:extLst>
              <a:ext uri="{FF2B5EF4-FFF2-40B4-BE49-F238E27FC236}">
                <a16:creationId xmlns:a16="http://schemas.microsoft.com/office/drawing/2014/main" id="{C115F788-575F-F446-DAE4-672A973338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7393" y="642929"/>
            <a:ext cx="914400" cy="914400"/>
          </a:xfrm>
          <a:prstGeom prst="rect">
            <a:avLst/>
          </a:prstGeom>
        </p:spPr>
      </p:pic>
    </p:spTree>
    <p:extLst>
      <p:ext uri="{BB962C8B-B14F-4D97-AF65-F5344CB8AC3E}">
        <p14:creationId xmlns:p14="http://schemas.microsoft.com/office/powerpoint/2010/main" val="10707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8" y="832698"/>
            <a:ext cx="469570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99FDA"/>
                </a:solidFill>
                <a:latin typeface="Poppins" pitchFamily="2" charset="77"/>
                <a:cs typeface="Poppins" pitchFamily="2" charset="77"/>
              </a:rPr>
              <a:t>VOLUNTEERING</a:t>
            </a:r>
          </a:p>
        </p:txBody>
      </p:sp>
      <p:sp>
        <p:nvSpPr>
          <p:cNvPr id="9" name="TextBox 2">
            <a:extLst>
              <a:ext uri="{FF2B5EF4-FFF2-40B4-BE49-F238E27FC236}">
                <a16:creationId xmlns:a16="http://schemas.microsoft.com/office/drawing/2014/main" id="{B3E17B60-00AF-F10E-BC0F-FE7F064BED9B}"/>
              </a:ext>
            </a:extLst>
          </p:cNvPr>
          <p:cNvSpPr txBox="1"/>
          <p:nvPr/>
        </p:nvSpPr>
        <p:spPr>
          <a:xfrm>
            <a:off x="838200" y="1554847"/>
            <a:ext cx="10737966" cy="3877215"/>
          </a:xfrm>
          <a:prstGeom prst="rect">
            <a:avLst/>
          </a:prstGeom>
        </p:spPr>
        <p:txBody>
          <a:bodyPr wrap="square" lIns="0" tIns="0" rIns="0" bIns="0" rtlCol="0" anchor="t">
            <a:spAutoFit/>
          </a:bodyPr>
          <a:lstStyle/>
          <a:p>
            <a:pPr>
              <a:lnSpc>
                <a:spcPts val="3784"/>
              </a:lnSpc>
            </a:pPr>
            <a:r>
              <a:rPr lang="en-US" sz="2800" dirty="0">
                <a:solidFill>
                  <a:srgbClr val="939598"/>
                </a:solidFill>
                <a:latin typeface="Poppins"/>
              </a:rPr>
              <a:t>Sharing your time makes your community stronger.  Volunteering can:</a:t>
            </a:r>
          </a:p>
          <a:p>
            <a:pPr marL="842645" lvl="1" indent="-421005">
              <a:lnSpc>
                <a:spcPts val="3784"/>
              </a:lnSpc>
              <a:buFont typeface="Arial"/>
              <a:buChar char="•"/>
            </a:pPr>
            <a:r>
              <a:rPr lang="en-US" sz="2800" dirty="0">
                <a:solidFill>
                  <a:srgbClr val="939598"/>
                </a:solidFill>
                <a:latin typeface="Poppins"/>
              </a:rPr>
              <a:t>Help you to discover what you are passionate about and build a network for your future. </a:t>
            </a:r>
            <a:endParaRPr lang="en-US" sz="2800" dirty="0">
              <a:solidFill>
                <a:srgbClr val="939598"/>
              </a:solidFill>
              <a:latin typeface="Poppins"/>
              <a:cs typeface="Poppins"/>
            </a:endParaRPr>
          </a:p>
          <a:p>
            <a:pPr marL="842645" lvl="1" indent="-421005">
              <a:lnSpc>
                <a:spcPts val="3784"/>
              </a:lnSpc>
              <a:buFont typeface="Arial"/>
              <a:buChar char="•"/>
            </a:pPr>
            <a:r>
              <a:rPr lang="en-US" sz="2800" dirty="0">
                <a:solidFill>
                  <a:srgbClr val="939598"/>
                </a:solidFill>
                <a:latin typeface="Poppins"/>
              </a:rPr>
              <a:t>Help you learn new skills and grow as a person. </a:t>
            </a:r>
            <a:endParaRPr lang="en-US" sz="2800" dirty="0">
              <a:solidFill>
                <a:srgbClr val="939598"/>
              </a:solidFill>
              <a:latin typeface="Poppins"/>
              <a:cs typeface="Poppins"/>
            </a:endParaRPr>
          </a:p>
          <a:p>
            <a:pPr marL="842645" lvl="1" indent="-421005">
              <a:lnSpc>
                <a:spcPts val="3784"/>
              </a:lnSpc>
              <a:buFont typeface="Arial"/>
              <a:buChar char="•"/>
            </a:pPr>
            <a:r>
              <a:rPr lang="en-US" sz="2800" dirty="0">
                <a:solidFill>
                  <a:srgbClr val="939598"/>
                </a:solidFill>
                <a:latin typeface="Poppins"/>
              </a:rPr>
              <a:t>Give you more understanding of the things that you like. </a:t>
            </a:r>
            <a:endParaRPr lang="en-US" sz="2800" dirty="0">
              <a:solidFill>
                <a:srgbClr val="939598"/>
              </a:solidFill>
              <a:latin typeface="Poppins"/>
              <a:cs typeface="Poppins"/>
            </a:endParaRPr>
          </a:p>
          <a:p>
            <a:pPr marL="421640" lvl="1">
              <a:lnSpc>
                <a:spcPts val="3784"/>
              </a:lnSpc>
            </a:pPr>
            <a:endParaRPr lang="en-US" sz="2800" dirty="0">
              <a:solidFill>
                <a:srgbClr val="939598"/>
              </a:solidFill>
              <a:latin typeface="Poppins"/>
              <a:cs typeface="Poppins"/>
            </a:endParaRP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pic>
        <p:nvPicPr>
          <p:cNvPr id="7" name="Graphic 6" descr="Cheers with solid fill">
            <a:extLst>
              <a:ext uri="{FF2B5EF4-FFF2-40B4-BE49-F238E27FC236}">
                <a16:creationId xmlns:a16="http://schemas.microsoft.com/office/drawing/2014/main" id="{FCA596EB-ADBA-24C4-61FA-FB406D5511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5834" y="763633"/>
            <a:ext cx="791214" cy="791214"/>
          </a:xfrm>
          <a:prstGeom prst="rect">
            <a:avLst/>
          </a:prstGeom>
        </p:spPr>
      </p:pic>
    </p:spTree>
    <p:extLst>
      <p:ext uri="{BB962C8B-B14F-4D97-AF65-F5344CB8AC3E}">
        <p14:creationId xmlns:p14="http://schemas.microsoft.com/office/powerpoint/2010/main" val="2765332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7" y="832698"/>
            <a:ext cx="906582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99FDA"/>
                </a:solidFill>
                <a:latin typeface="Poppins" pitchFamily="2" charset="77"/>
                <a:cs typeface="Poppins" pitchFamily="2" charset="77"/>
              </a:rPr>
              <a:t>DONATING FOOD, MONEY OR CLOTHES</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7" name="TextBox 2">
            <a:extLst>
              <a:ext uri="{FF2B5EF4-FFF2-40B4-BE49-F238E27FC236}">
                <a16:creationId xmlns:a16="http://schemas.microsoft.com/office/drawing/2014/main" id="{EF9784B6-CEBD-C2B5-9FCC-1F879582B9A7}"/>
              </a:ext>
            </a:extLst>
          </p:cNvPr>
          <p:cNvSpPr txBox="1"/>
          <p:nvPr/>
        </p:nvSpPr>
        <p:spPr>
          <a:xfrm>
            <a:off x="289898" y="2481265"/>
            <a:ext cx="2298929" cy="2714589"/>
          </a:xfrm>
          <a:prstGeom prst="rect">
            <a:avLst/>
          </a:prstGeom>
          <a:solidFill>
            <a:srgbClr val="099FDA"/>
          </a:solidFill>
        </p:spPr>
        <p:txBody>
          <a:bodyPr wrap="square" lIns="182880" tIns="338328" rIns="182880" bIns="338328" rtlCol="0" anchor="t">
            <a:spAutoFit/>
          </a:bodyPr>
          <a:lstStyle/>
          <a:p>
            <a:pPr marL="11113" lvl="1" algn="ctr"/>
            <a:r>
              <a:rPr lang="en-US" sz="2200" dirty="0">
                <a:solidFill>
                  <a:schemeClr val="bg1"/>
                </a:solidFill>
                <a:latin typeface="Poppins"/>
              </a:rPr>
              <a:t>Contributing to your local community can really help those in need. </a:t>
            </a:r>
            <a:endParaRPr lang="en-US" sz="2200" dirty="0">
              <a:solidFill>
                <a:schemeClr val="bg1"/>
              </a:solidFill>
              <a:latin typeface="Poppins"/>
              <a:cs typeface="Poppins"/>
            </a:endParaRPr>
          </a:p>
        </p:txBody>
      </p:sp>
      <p:sp>
        <p:nvSpPr>
          <p:cNvPr id="13" name="TextBox 2">
            <a:extLst>
              <a:ext uri="{FF2B5EF4-FFF2-40B4-BE49-F238E27FC236}">
                <a16:creationId xmlns:a16="http://schemas.microsoft.com/office/drawing/2014/main" id="{60197877-A7AB-CD0B-7680-3F18AE6772B8}"/>
              </a:ext>
            </a:extLst>
          </p:cNvPr>
          <p:cNvSpPr txBox="1"/>
          <p:nvPr/>
        </p:nvSpPr>
        <p:spPr>
          <a:xfrm>
            <a:off x="2679866" y="2481265"/>
            <a:ext cx="2938174" cy="2739211"/>
          </a:xfrm>
          <a:prstGeom prst="rect">
            <a:avLst/>
          </a:prstGeom>
          <a:solidFill>
            <a:srgbClr val="099FDA">
              <a:alpha val="30000"/>
            </a:srgbClr>
          </a:solidFill>
        </p:spPr>
        <p:txBody>
          <a:bodyPr wrap="square" lIns="182880" tIns="182880" rIns="182880" bIns="182880" rtlCol="0" anchor="t">
            <a:spAutoFit/>
          </a:bodyPr>
          <a:lstStyle/>
          <a:p>
            <a:pPr marL="11113" lvl="1" algn="ctr"/>
            <a:r>
              <a:rPr lang="en-US" sz="2200" dirty="0">
                <a:solidFill>
                  <a:srgbClr val="009FD9"/>
                </a:solidFill>
                <a:latin typeface="Poppins"/>
              </a:rPr>
              <a:t>If you can, with the approval of your family, donate clothes or household goods to your local organization.</a:t>
            </a:r>
            <a:endParaRPr lang="en-US" sz="2200" dirty="0">
              <a:solidFill>
                <a:srgbClr val="009FD9"/>
              </a:solidFill>
              <a:latin typeface="Poppins"/>
              <a:cs typeface="Poppins"/>
            </a:endParaRPr>
          </a:p>
        </p:txBody>
      </p:sp>
      <p:sp>
        <p:nvSpPr>
          <p:cNvPr id="15" name="TextBox 2">
            <a:extLst>
              <a:ext uri="{FF2B5EF4-FFF2-40B4-BE49-F238E27FC236}">
                <a16:creationId xmlns:a16="http://schemas.microsoft.com/office/drawing/2014/main" id="{C6250967-5BDE-8B98-AD13-DDC54CE632C3}"/>
              </a:ext>
            </a:extLst>
          </p:cNvPr>
          <p:cNvSpPr txBox="1"/>
          <p:nvPr/>
        </p:nvSpPr>
        <p:spPr>
          <a:xfrm>
            <a:off x="5699157" y="2481265"/>
            <a:ext cx="2938173" cy="2739211"/>
          </a:xfrm>
          <a:prstGeom prst="rect">
            <a:avLst/>
          </a:prstGeom>
          <a:solidFill>
            <a:srgbClr val="099FDA">
              <a:alpha val="20000"/>
            </a:srgbClr>
          </a:solidFill>
        </p:spPr>
        <p:txBody>
          <a:bodyPr wrap="square" lIns="182880" tIns="182880" rIns="182880" bIns="182880" rtlCol="0" anchor="t">
            <a:spAutoFit/>
          </a:bodyPr>
          <a:lstStyle/>
          <a:p>
            <a:pPr marL="11113" lvl="1" algn="ctr"/>
            <a:r>
              <a:rPr lang="en-US" sz="2200" dirty="0">
                <a:solidFill>
                  <a:srgbClr val="009FD9"/>
                </a:solidFill>
                <a:latin typeface="Poppins"/>
              </a:rPr>
              <a:t>Donating food or money can become a little tricky but if you have the capacity to make that choice, great!</a:t>
            </a:r>
            <a:endParaRPr lang="en-US" sz="2200" dirty="0">
              <a:solidFill>
                <a:srgbClr val="009FD9"/>
              </a:solidFill>
              <a:latin typeface="Poppins"/>
              <a:cs typeface="Poppins"/>
            </a:endParaRPr>
          </a:p>
        </p:txBody>
      </p:sp>
      <p:sp>
        <p:nvSpPr>
          <p:cNvPr id="16" name="TextBox 2">
            <a:extLst>
              <a:ext uri="{FF2B5EF4-FFF2-40B4-BE49-F238E27FC236}">
                <a16:creationId xmlns:a16="http://schemas.microsoft.com/office/drawing/2014/main" id="{6F2379B2-F76C-6E85-9EAE-48F8B8947B6B}"/>
              </a:ext>
            </a:extLst>
          </p:cNvPr>
          <p:cNvSpPr txBox="1"/>
          <p:nvPr/>
        </p:nvSpPr>
        <p:spPr>
          <a:xfrm>
            <a:off x="8728368" y="2481265"/>
            <a:ext cx="3155702" cy="2739211"/>
          </a:xfrm>
          <a:prstGeom prst="rect">
            <a:avLst/>
          </a:prstGeom>
          <a:solidFill>
            <a:srgbClr val="099FDA">
              <a:alpha val="10000"/>
            </a:srgbClr>
          </a:solidFill>
        </p:spPr>
        <p:txBody>
          <a:bodyPr wrap="square" lIns="182880" tIns="182880" rIns="182880" bIns="182880" rtlCol="0" anchor="t">
            <a:spAutoFit/>
          </a:bodyPr>
          <a:lstStyle/>
          <a:p>
            <a:pPr marL="11113" lvl="1" algn="ctr"/>
            <a:r>
              <a:rPr lang="en-US" sz="2200" dirty="0">
                <a:solidFill>
                  <a:srgbClr val="009FD9"/>
                </a:solidFill>
                <a:latin typeface="Poppins"/>
              </a:rPr>
              <a:t>Fundraisers, like car washes, are simple and fun ways to earn money for a charity of your choice. You can get creative! </a:t>
            </a:r>
            <a:endParaRPr lang="en-US" sz="2200" dirty="0">
              <a:solidFill>
                <a:srgbClr val="009FD9"/>
              </a:solidFill>
              <a:latin typeface="Poppins"/>
              <a:cs typeface="Poppins"/>
            </a:endParaRPr>
          </a:p>
        </p:txBody>
      </p:sp>
      <p:sp>
        <p:nvSpPr>
          <p:cNvPr id="2" name="TextBox 1">
            <a:extLst>
              <a:ext uri="{FF2B5EF4-FFF2-40B4-BE49-F238E27FC236}">
                <a16:creationId xmlns:a16="http://schemas.microsoft.com/office/drawing/2014/main" id="{2EB5F9DF-C4C5-68CA-6C27-C4A5666A4B7D}"/>
              </a:ext>
            </a:extLst>
          </p:cNvPr>
          <p:cNvSpPr txBox="1"/>
          <p:nvPr/>
        </p:nvSpPr>
        <p:spPr>
          <a:xfrm>
            <a:off x="432396" y="1500726"/>
            <a:ext cx="11347932" cy="954107"/>
          </a:xfrm>
          <a:prstGeom prst="rect">
            <a:avLst/>
          </a:prstGeom>
          <a:noFill/>
        </p:spPr>
        <p:txBody>
          <a:bodyPr wrap="square" rtlCol="0">
            <a:spAutoFit/>
          </a:bodyPr>
          <a:lstStyle/>
          <a:p>
            <a:r>
              <a:rPr lang="en-US" sz="2800" dirty="0">
                <a:solidFill>
                  <a:srgbClr val="939598"/>
                </a:solidFill>
                <a:latin typeface="Poppins"/>
              </a:rPr>
              <a:t>Choosing to donate resources can help build a healthy environment for others.</a:t>
            </a:r>
          </a:p>
        </p:txBody>
      </p:sp>
      <p:pic>
        <p:nvPicPr>
          <p:cNvPr id="9" name="Graphic 8">
            <a:extLst>
              <a:ext uri="{FF2B5EF4-FFF2-40B4-BE49-F238E27FC236}">
                <a16:creationId xmlns:a16="http://schemas.microsoft.com/office/drawing/2014/main" id="{D240DFB9-FDBE-8586-1DC0-3B754A1670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382" y="675969"/>
            <a:ext cx="713980" cy="713980"/>
          </a:xfrm>
          <a:prstGeom prst="rect">
            <a:avLst/>
          </a:prstGeom>
        </p:spPr>
      </p:pic>
    </p:spTree>
    <p:extLst>
      <p:ext uri="{BB962C8B-B14F-4D97-AF65-F5344CB8AC3E}">
        <p14:creationId xmlns:p14="http://schemas.microsoft.com/office/powerpoint/2010/main" val="3251340310"/>
      </p:ext>
    </p:extLst>
  </p:cSld>
  <p:clrMapOvr>
    <a:masterClrMapping/>
  </p:clrMapOvr>
</p:sld>
</file>

<file path=ppt/theme/theme1.xml><?xml version="1.0" encoding="utf-8"?>
<a:theme xmlns:a="http://schemas.openxmlformats.org/drawingml/2006/main" name="Office Theme 2013 - 2022">
  <a:themeElements>
    <a:clrScheme name="SHHS LAUSD Unified">
      <a:dk1>
        <a:srgbClr val="002574"/>
      </a:dk1>
      <a:lt1>
        <a:srgbClr val="FFFFFF"/>
      </a:lt1>
      <a:dk2>
        <a:srgbClr val="2B2A79"/>
      </a:dk2>
      <a:lt2>
        <a:srgbClr val="E5E6E4"/>
      </a:lt2>
      <a:accent1>
        <a:srgbClr val="099FD9"/>
      </a:accent1>
      <a:accent2>
        <a:srgbClr val="E8E5E5"/>
      </a:accent2>
      <a:accent3>
        <a:srgbClr val="FEA508"/>
      </a:accent3>
      <a:accent4>
        <a:srgbClr val="FF5C04"/>
      </a:accent4>
      <a:accent5>
        <a:srgbClr val="FE0100"/>
      </a:accent5>
      <a:accent6>
        <a:srgbClr val="005D31"/>
      </a:accent6>
      <a:hlink>
        <a:srgbClr val="099FD9"/>
      </a:hlink>
      <a:folHlink>
        <a:srgbClr val="2B2A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3DCE734C9CB940B3A30DA4319AF3D4" ma:contentTypeVersion="4" ma:contentTypeDescription="Create a new document." ma:contentTypeScope="" ma:versionID="8a7ecc0d234c28e1ff0c0d92a4bf7f16">
  <xsd:schema xmlns:xsd="http://www.w3.org/2001/XMLSchema" xmlns:xs="http://www.w3.org/2001/XMLSchema" xmlns:p="http://schemas.microsoft.com/office/2006/metadata/properties" xmlns:ns2="1791423b-42af-4f40-aecb-a668924a6f52" xmlns:ns3="06d2eeb9-bf79-449a-8beb-66334cc9cee8" targetNamespace="http://schemas.microsoft.com/office/2006/metadata/properties" ma:root="true" ma:fieldsID="11e2e8168d99d887898336953b7e3375" ns2:_="" ns3:_="">
    <xsd:import namespace="1791423b-42af-4f40-aecb-a668924a6f52"/>
    <xsd:import namespace="06d2eeb9-bf79-449a-8beb-66334cc9ce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1423b-42af-4f40-aecb-a668924a6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d2eeb9-bf79-449a-8beb-66334cc9ce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62A91F-FF8F-4F15-95DC-BD736DE2C26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EDAD784-A00D-4F06-8762-CE080B8236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1423b-42af-4f40-aecb-a668924a6f52"/>
    <ds:schemaRef ds:uri="06d2eeb9-bf79-449a-8beb-66334cc9c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18F75A-2A61-45EF-A297-68B9E4FABB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2036</TotalTime>
  <Words>686</Words>
  <Application>Microsoft Office PowerPoint</Application>
  <PresentationFormat>Widescreen</PresentationFormat>
  <Paragraphs>81</Paragraphs>
  <Slides>16</Slides>
  <Notes>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Poppins</vt:lpstr>
      <vt:lpstr>Poppins Bold</vt:lpstr>
      <vt:lpstr>Roboto Light</vt:lpstr>
      <vt:lpstr>Office Theme 2013 - 2022</vt:lpstr>
      <vt:lpstr>PowerPoint Presentation</vt:lpstr>
      <vt:lpstr>WOULD YOU RATHER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Escobar, David</dc:creator>
  <cp:lastModifiedBy>Gomez, Julie</cp:lastModifiedBy>
  <cp:revision>45</cp:revision>
  <dcterms:created xsi:type="dcterms:W3CDTF">2023-01-04T20:45:09Z</dcterms:created>
  <dcterms:modified xsi:type="dcterms:W3CDTF">2023-06-30T21:45:45Z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0x010100003DCE734C9CB940B3A30DA4319AF3D4</vt:lpwstr>
  </property>
</Properties>
</file>